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5226" autoAdjust="0"/>
  </p:normalViewPr>
  <p:slideViewPr>
    <p:cSldViewPr snapToGrid="0">
      <p:cViewPr varScale="1">
        <p:scale>
          <a:sx n="83" d="100"/>
          <a:sy n="83" d="100"/>
        </p:scale>
        <p:origin x="4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EB0101E-7F33-4679-AE1B-72EC0147AB4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2" y="3373755"/>
            <a:ext cx="7437119" cy="276034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5"/>
            <a:ext cx="4028440" cy="35173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E66E875-784C-4AF3-BD77-EF9A12BCC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8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07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0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33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7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B1D4BB0-22CE-4281-B585-AA6B76E7DA9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DED3F01-3F2D-431B-955E-B386B86C60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92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BA449-EFD5-4047-B4D6-1FE1A04CF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CA098-5ADB-4433-B642-7A639DFAA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89B0-7455-4EFB-93F1-793383C4C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941" y="669441"/>
            <a:ext cx="4527126" cy="1098263"/>
          </a:xfrm>
        </p:spPr>
        <p:txBody>
          <a:bodyPr>
            <a:normAutofit fontScale="90000"/>
          </a:bodyPr>
          <a:lstStyle/>
          <a:p>
            <a:r>
              <a:rPr lang="en-US" dirty="0"/>
              <a:t>UNI—one  (Latin)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80A75FF-5944-4858-B338-92730B229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69006"/>
              </p:ext>
            </p:extLst>
          </p:nvPr>
        </p:nvGraphicFramePr>
        <p:xfrm>
          <a:off x="471949" y="2052637"/>
          <a:ext cx="11189110" cy="434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822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37822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661677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r>
                        <a:rPr lang="en-US" dirty="0"/>
                        <a:t>Uniform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same all the way through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Consistent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r>
                        <a:rPr lang="en-US" dirty="0"/>
                        <a:t>Unison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voice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Together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disharmony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1228829">
                <a:tc>
                  <a:txBody>
                    <a:bodyPr/>
                    <a:lstStyle/>
                    <a:p>
                      <a:r>
                        <a:rPr lang="en-US" dirty="0"/>
                        <a:t>Unanimous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Showing complete agreement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Harmonious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divided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244062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1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D706-6E74-44FC-A340-6C8B8478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568345"/>
            <a:ext cx="6057900" cy="930256"/>
          </a:xfrm>
        </p:spPr>
        <p:txBody>
          <a:bodyPr>
            <a:normAutofit/>
          </a:bodyPr>
          <a:lstStyle/>
          <a:p>
            <a:r>
              <a:rPr lang="en-US" dirty="0"/>
              <a:t>MONO—one (Greek) 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08E9512-2537-41CC-B4DF-C0684E69C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612359"/>
              </p:ext>
            </p:extLst>
          </p:nvPr>
        </p:nvGraphicFramePr>
        <p:xfrm>
          <a:off x="275303" y="1710813"/>
          <a:ext cx="11454580" cy="474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16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90916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809403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156289">
                <a:tc>
                  <a:txBody>
                    <a:bodyPr/>
                    <a:lstStyle/>
                    <a:p>
                      <a:r>
                        <a:rPr lang="en-US" dirty="0"/>
                        <a:t>Monologue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speech made by a single person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Dialogue (sort of)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1156289">
                <a:tc>
                  <a:txBody>
                    <a:bodyPr/>
                    <a:lstStyle/>
                    <a:p>
                      <a:r>
                        <a:rPr lang="en-US" dirty="0"/>
                        <a:t>Monopolize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use and prevent others from using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Hoard (control; dominate)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share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809403">
                <a:tc>
                  <a:txBody>
                    <a:bodyPr/>
                    <a:lstStyle/>
                    <a:p>
                      <a:r>
                        <a:rPr lang="en-US" dirty="0"/>
                        <a:t>Monogamy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Marriage to only one person at a time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Polygamy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524931214"/>
                  </a:ext>
                </a:extLst>
              </a:tr>
              <a:tr h="809403">
                <a:tc>
                  <a:txBody>
                    <a:bodyPr/>
                    <a:lstStyle/>
                    <a:p>
                      <a:r>
                        <a:rPr lang="en-US" dirty="0"/>
                        <a:t>Monolithic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Exactly the same throughout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Invariable</a:t>
                      </a:r>
                    </a:p>
                  </a:txBody>
                  <a:tcPr marL="85211" marR="8521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diverse</a:t>
                      </a:r>
                    </a:p>
                  </a:txBody>
                  <a:tcPr marL="85211" marR="85211"/>
                </a:tc>
                <a:extLst>
                  <a:ext uri="{0D108BD9-81ED-4DB2-BD59-A6C34878D82A}">
                    <a16:rowId xmlns:a16="http://schemas.microsoft.com/office/drawing/2014/main" val="415420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72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B66F2-14C7-4925-8290-92557D21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3161" y="264651"/>
            <a:ext cx="4665677" cy="1003983"/>
          </a:xfrm>
        </p:spPr>
        <p:txBody>
          <a:bodyPr>
            <a:normAutofit fontScale="90000"/>
          </a:bodyPr>
          <a:lstStyle/>
          <a:p>
            <a:r>
              <a:rPr lang="en-US" dirty="0"/>
              <a:t>HOMO—the same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F68F8092-B2F6-4614-81D0-892373992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368917"/>
              </p:ext>
            </p:extLst>
          </p:nvPr>
        </p:nvGraphicFramePr>
        <p:xfrm>
          <a:off x="498991" y="1415845"/>
          <a:ext cx="11053910" cy="431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782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10782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581883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434779">
                <a:tc>
                  <a:txBody>
                    <a:bodyPr/>
                    <a:lstStyle/>
                    <a:p>
                      <a:r>
                        <a:rPr lang="en-US" dirty="0"/>
                        <a:t>Homonym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spelled exactly like another word but with a different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2295646">
                <a:tc>
                  <a:txBody>
                    <a:bodyPr/>
                    <a:lstStyle/>
                    <a:p>
                      <a:r>
                        <a:rPr lang="en-US" dirty="0"/>
                        <a:t>Homogenized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Forced to be exactly the 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57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1146-10EA-4E83-B342-EB6011A3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827" y="48616"/>
            <a:ext cx="570434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EQUI—equal, even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AD624E7D-3258-4847-876C-AA09605A8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302763"/>
              </p:ext>
            </p:extLst>
          </p:nvPr>
        </p:nvGraphicFramePr>
        <p:xfrm>
          <a:off x="363794" y="1493746"/>
          <a:ext cx="11415247" cy="504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15">
                  <a:extLst>
                    <a:ext uri="{9D8B030D-6E8A-4147-A177-3AD203B41FA5}">
                      <a16:colId xmlns:a16="http://schemas.microsoft.com/office/drawing/2014/main" val="2981210702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213732387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3887979294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1086510523"/>
                    </a:ext>
                  </a:extLst>
                </a:gridCol>
                <a:gridCol w="2281083">
                  <a:extLst>
                    <a:ext uri="{9D8B030D-6E8A-4147-A177-3AD203B41FA5}">
                      <a16:colId xmlns:a16="http://schemas.microsoft.com/office/drawing/2014/main" val="2068624403"/>
                    </a:ext>
                  </a:extLst>
                </a:gridCol>
              </a:tblGrid>
              <a:tr h="507804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 of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186000"/>
                  </a:ext>
                </a:extLst>
              </a:tr>
              <a:tr h="1252120">
                <a:tc>
                  <a:txBody>
                    <a:bodyPr/>
                    <a:lstStyle/>
                    <a:p>
                      <a:r>
                        <a:rPr lang="en-US" dirty="0"/>
                        <a:t>Equitable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unjust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22751"/>
                  </a:ext>
                </a:extLst>
              </a:tr>
              <a:tr h="2003391">
                <a:tc>
                  <a:txBody>
                    <a:bodyPr/>
                    <a:lstStyle/>
                    <a:p>
                      <a:r>
                        <a:rPr lang="en-US" dirty="0"/>
                        <a:t>Equilibrium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Unevenness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43422"/>
                  </a:ext>
                </a:extLst>
              </a:tr>
              <a:tr h="1281390">
                <a:tc>
                  <a:txBody>
                    <a:bodyPr/>
                    <a:lstStyle/>
                    <a:p>
                      <a:r>
                        <a:rPr lang="en-US" dirty="0"/>
                        <a:t>Iniquity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injustice; a wrong or wicked action or 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3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05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C5FF-08A0-4C3E-B394-0964FA52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74" y="609601"/>
            <a:ext cx="8770571" cy="1286932"/>
          </a:xfrm>
        </p:spPr>
        <p:txBody>
          <a:bodyPr>
            <a:normAutofit/>
          </a:bodyPr>
          <a:lstStyle/>
          <a:p>
            <a:r>
              <a:rPr lang="en-US" sz="3200" dirty="0"/>
              <a:t>monolithic	iniquity		monologue</a:t>
            </a:r>
            <a:br>
              <a:rPr lang="en-US" sz="3200" dirty="0"/>
            </a:br>
            <a:r>
              <a:rPr lang="en-US" sz="3200" dirty="0"/>
              <a:t>	homonym		unanimous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CA4CF-1368-44F7-BB09-BD9FB433C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2052918"/>
            <a:ext cx="11434915" cy="419548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/>
              <a:t>In such a(n) ____________________ society, it is hard to find many different viewpoints.</a:t>
            </a:r>
          </a:p>
          <a:p>
            <a:pPr marL="457200" indent="-457200">
              <a:buAutoNum type="arabicPeriod"/>
            </a:pPr>
            <a:r>
              <a:rPr lang="en-US" sz="2800" dirty="0"/>
              <a:t>New learners of English often have trouble distinguishing between ____________________.</a:t>
            </a:r>
          </a:p>
          <a:p>
            <a:pPr marL="457200" indent="-457200">
              <a:buAutoNum type="arabicPeriod"/>
            </a:pPr>
            <a:r>
              <a:rPr lang="en-US" sz="2800" dirty="0"/>
              <a:t>Although the legal system created terrible ____________________, it was still possible to get a fair trial.</a:t>
            </a:r>
          </a:p>
          <a:p>
            <a:pPr marL="457200" indent="-457200">
              <a:buAutoNum type="arabicPeriod"/>
            </a:pPr>
            <a:r>
              <a:rPr lang="en-US" sz="2800" dirty="0"/>
              <a:t>The family tried repeatedly, but they could not come to a(n) ____________________ decision on politics.</a:t>
            </a:r>
          </a:p>
        </p:txBody>
      </p:sp>
    </p:spTree>
    <p:extLst>
      <p:ext uri="{BB962C8B-B14F-4D97-AF65-F5344CB8AC3E}">
        <p14:creationId xmlns:p14="http://schemas.microsoft.com/office/powerpoint/2010/main" val="232019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AACC-396F-4E88-81FD-DD298719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8" y="568345"/>
            <a:ext cx="11467204" cy="1560716"/>
          </a:xfrm>
        </p:spPr>
        <p:txBody>
          <a:bodyPr>
            <a:normAutofit/>
          </a:bodyPr>
          <a:lstStyle/>
          <a:p>
            <a:r>
              <a:rPr lang="en-US" dirty="0"/>
              <a:t>unison		monogamy	equitable</a:t>
            </a:r>
            <a:br>
              <a:rPr lang="en-US" dirty="0"/>
            </a:br>
            <a:r>
              <a:rPr lang="en-US" dirty="0"/>
              <a:t>	homonym		monologue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8F03D-5913-4AEA-BF26-766B9942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2515035"/>
            <a:ext cx="11100619" cy="4021232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5"/>
            </a:pPr>
            <a:r>
              <a:rPr lang="en-US" sz="2600" dirty="0"/>
              <a:t>Do you think </a:t>
            </a:r>
            <a:r>
              <a:rPr lang="en-US" sz="2400" dirty="0"/>
              <a:t>____________________ requires that married people remain truly in love with one another?</a:t>
            </a:r>
          </a:p>
          <a:p>
            <a:pPr marL="457200" indent="-457200">
              <a:buAutoNum type="arabicPeriod" startAt="5"/>
            </a:pPr>
            <a:r>
              <a:rPr lang="en-US" sz="2400" dirty="0"/>
              <a:t>When the teacher greeted her students, they all answered her in ____________________.</a:t>
            </a:r>
          </a:p>
          <a:p>
            <a:pPr marL="457200" indent="-457200">
              <a:buAutoNum type="arabicPeriod" startAt="5"/>
            </a:pPr>
            <a:r>
              <a:rPr lang="en-US" sz="2400" dirty="0"/>
              <a:t>The long ____________________ delivered by Hamlet in Act III is my favorite part of the play.</a:t>
            </a:r>
          </a:p>
          <a:p>
            <a:pPr marL="457200" indent="-457200">
              <a:buAutoNum type="arabicPeriod" startAt="5"/>
            </a:pPr>
            <a:r>
              <a:rPr lang="en-US" sz="2400" dirty="0"/>
              <a:t>The deal, which had seemed ____________________ to Damien, started to seem less fair as he counted his money.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817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77E4-45DA-49C9-B430-89E6712B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4" y="568345"/>
            <a:ext cx="11433338" cy="1560716"/>
          </a:xfrm>
        </p:spPr>
        <p:txBody>
          <a:bodyPr>
            <a:normAutofit/>
          </a:bodyPr>
          <a:lstStyle/>
          <a:p>
            <a:r>
              <a:rPr lang="en-US" dirty="0"/>
              <a:t>homogenized		uniform		equilibrium		monopolize	iniquity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90A3D-A95A-4A7B-8B0D-2551107C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38400"/>
            <a:ext cx="11704271" cy="365150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9"/>
            </a:pPr>
            <a:r>
              <a:rPr lang="en-US" sz="2600" dirty="0"/>
              <a:t>For a magical instant, the twins on the seesaw achieved a perfect </a:t>
            </a:r>
            <a:r>
              <a:rPr lang="en-US" sz="2400" dirty="0"/>
              <a:t>____________________.</a:t>
            </a:r>
          </a:p>
          <a:p>
            <a:pPr marL="457200" indent="-457200">
              <a:buAutoNum type="arabicPeriod" startAt="9"/>
            </a:pPr>
            <a:r>
              <a:rPr lang="en-US" sz="2400" dirty="0"/>
              <a:t>Danny always ____________________ the phone so that no one else in the family could get close to it.  </a:t>
            </a:r>
          </a:p>
          <a:p>
            <a:pPr marL="457200" indent="-457200">
              <a:buAutoNum type="arabicPeriod" startAt="9"/>
            </a:pPr>
            <a:r>
              <a:rPr lang="en-US" sz="2400" dirty="0"/>
              <a:t>My neighbor seemed ____________________ and boring to me until I started to ask people about where they had come from.</a:t>
            </a:r>
          </a:p>
          <a:p>
            <a:pPr marL="457200" indent="-457200">
              <a:buAutoNum type="arabicPeriod" startAt="9"/>
            </a:pPr>
            <a:r>
              <a:rPr lang="en-US" sz="2400" dirty="0"/>
              <a:t>The restaurant’s dress code was ____________________ with that of every other establishment on </a:t>
            </a:r>
            <a:r>
              <a:rPr lang="en-US" sz="2400"/>
              <a:t>the boulevard.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0033727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11483</TotalTime>
  <Words>395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Schoolbook</vt:lpstr>
      <vt:lpstr>Corbel</vt:lpstr>
      <vt:lpstr>Feathered</vt:lpstr>
      <vt:lpstr>Unit 9</vt:lpstr>
      <vt:lpstr>UNI—one  (Latin)</vt:lpstr>
      <vt:lpstr>MONO—one (Greek) </vt:lpstr>
      <vt:lpstr>HOMO—the same </vt:lpstr>
      <vt:lpstr>EQUI—equal, even </vt:lpstr>
      <vt:lpstr>monolithic iniquity  monologue  homonym  unanimous</vt:lpstr>
      <vt:lpstr>unison  monogamy equitable  homonym  monologue</vt:lpstr>
      <vt:lpstr>homogenized  uniform  equilibrium  monopolize iniquity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Mamacita</dc:creator>
  <cp:lastModifiedBy>Mamacita</cp:lastModifiedBy>
  <cp:revision>28</cp:revision>
  <cp:lastPrinted>2019-10-17T17:00:09Z</cp:lastPrinted>
  <dcterms:created xsi:type="dcterms:W3CDTF">2019-08-22T14:31:14Z</dcterms:created>
  <dcterms:modified xsi:type="dcterms:W3CDTF">2019-10-18T17:09:17Z</dcterms:modified>
</cp:coreProperties>
</file>