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590-9F9A-443B-9295-A3931D8194B1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7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126-4846-4E88-BDD9-5585CC877E47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581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126-4846-4E88-BDD9-5585CC877E47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66057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126-4846-4E88-BDD9-5585CC877E47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252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126-4846-4E88-BDD9-5585CC877E47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44340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9126-4846-4E88-BDD9-5585CC877E47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1728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F347-1B2F-4097-AEB5-4A26FB45D67A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3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DEE0-34E5-4E0F-BEC1-4B8835F82CD1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1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B4BE-627A-4EC1-99E1-6F1AA97AB802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7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ACF8-E63D-4673-A128-83547867BB7A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7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6AC-4FBA-40BD-BE75-20DB64DA4BAD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2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3C87-D201-458A-93C0-8EDD9AC92D93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6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6829-5A25-485A-91B1-5D6D58BB9F23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3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F5CD-23D0-4DD1-85B1-71F1825FB3EC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7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035-C284-496A-B076-BA73A8FA5D8B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1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420-1875-490A-8C4B-7AAB939FBE08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6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9126-4846-4E88-BDD9-5585CC877E47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Unit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9A740-48C5-4AE5-879B-F567D3D7A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028" y="821265"/>
            <a:ext cx="3265713" cy="5222117"/>
          </a:xfrm>
        </p:spPr>
        <p:txBody>
          <a:bodyPr anchor="ctr">
            <a:normAutofit/>
          </a:bodyPr>
          <a:lstStyle/>
          <a:p>
            <a:r>
              <a:rPr lang="en-US" dirty="0"/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37546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Bell, “war"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80D7344D-E117-4771-ABC4-CAFABFD2F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477551"/>
              </p:ext>
            </p:extLst>
          </p:nvPr>
        </p:nvGraphicFramePr>
        <p:xfrm>
          <a:off x="373224" y="2071396"/>
          <a:ext cx="11429998" cy="450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71717231"/>
                    </a:ext>
                  </a:extLst>
                </a:gridCol>
                <a:gridCol w="1395320">
                  <a:extLst>
                    <a:ext uri="{9D8B030D-6E8A-4147-A177-3AD203B41FA5}">
                      <a16:colId xmlns:a16="http://schemas.microsoft.com/office/drawing/2014/main" val="1660202180"/>
                    </a:ext>
                  </a:extLst>
                </a:gridCol>
                <a:gridCol w="3176678">
                  <a:extLst>
                    <a:ext uri="{9D8B030D-6E8A-4147-A177-3AD203B41FA5}">
                      <a16:colId xmlns:a16="http://schemas.microsoft.com/office/drawing/2014/main" val="27738490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528205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786920"/>
                    </a:ext>
                  </a:extLst>
                </a:gridCol>
              </a:tblGrid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Vocab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Part-of-</a:t>
                      </a:r>
                    </a:p>
                    <a:p>
                      <a:r>
                        <a:rPr lang="en-US" dirty="0"/>
                        <a:t>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51872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Bellicose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Warlike in 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Combative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Peaceful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07260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Antebellum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Occurring before the war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(pre-war)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Postbellum?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2829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Belligerence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warlike mood or 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Aggression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65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23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 (Latin) Amor  - love </a:t>
            </a:r>
            <a:br>
              <a:rPr lang="en-US" dirty="0"/>
            </a:br>
            <a:r>
              <a:rPr lang="en-US" dirty="0"/>
              <a:t>Amicus - friend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80D7344D-E117-4771-ABC4-CAFABFD2F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686092"/>
              </p:ext>
            </p:extLst>
          </p:nvPr>
        </p:nvGraphicFramePr>
        <p:xfrm>
          <a:off x="354563" y="2071396"/>
          <a:ext cx="11448659" cy="450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661">
                  <a:extLst>
                    <a:ext uri="{9D8B030D-6E8A-4147-A177-3AD203B41FA5}">
                      <a16:colId xmlns:a16="http://schemas.microsoft.com/office/drawing/2014/main" val="671717231"/>
                    </a:ext>
                  </a:extLst>
                </a:gridCol>
                <a:gridCol w="1395320">
                  <a:extLst>
                    <a:ext uri="{9D8B030D-6E8A-4147-A177-3AD203B41FA5}">
                      <a16:colId xmlns:a16="http://schemas.microsoft.com/office/drawing/2014/main" val="1660202180"/>
                    </a:ext>
                  </a:extLst>
                </a:gridCol>
                <a:gridCol w="3176678">
                  <a:extLst>
                    <a:ext uri="{9D8B030D-6E8A-4147-A177-3AD203B41FA5}">
                      <a16:colId xmlns:a16="http://schemas.microsoft.com/office/drawing/2014/main" val="27738490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528205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786920"/>
                    </a:ext>
                  </a:extLst>
                </a:gridCol>
              </a:tblGrid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Vocab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Part-of-</a:t>
                      </a:r>
                    </a:p>
                    <a:p>
                      <a:r>
                        <a:rPr lang="en-US" dirty="0"/>
                        <a:t>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51872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Enamored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Fond of; feeling love toward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Repulsed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07260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Amiable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Good-natured; cheerful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Cordial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Disagreeable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2829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Amicable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bitter, welcoming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Friendly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hostile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65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35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 err="1"/>
              <a:t>Agon</a:t>
            </a:r>
            <a:r>
              <a:rPr lang="en-US" dirty="0"/>
              <a:t>, “contest; struggle"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80D7344D-E117-4771-ABC4-CAFABFD2F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275860"/>
              </p:ext>
            </p:extLst>
          </p:nvPr>
        </p:nvGraphicFramePr>
        <p:xfrm>
          <a:off x="373224" y="2071396"/>
          <a:ext cx="11429998" cy="450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71717231"/>
                    </a:ext>
                  </a:extLst>
                </a:gridCol>
                <a:gridCol w="1395320">
                  <a:extLst>
                    <a:ext uri="{9D8B030D-6E8A-4147-A177-3AD203B41FA5}">
                      <a16:colId xmlns:a16="http://schemas.microsoft.com/office/drawing/2014/main" val="1660202180"/>
                    </a:ext>
                  </a:extLst>
                </a:gridCol>
                <a:gridCol w="3176678">
                  <a:extLst>
                    <a:ext uri="{9D8B030D-6E8A-4147-A177-3AD203B41FA5}">
                      <a16:colId xmlns:a16="http://schemas.microsoft.com/office/drawing/2014/main" val="27738490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528205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786920"/>
                    </a:ext>
                  </a:extLst>
                </a:gridCol>
              </a:tblGrid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Vocab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Part-of-</a:t>
                      </a:r>
                    </a:p>
                    <a:p>
                      <a:r>
                        <a:rPr lang="en-US" dirty="0"/>
                        <a:t>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51872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Antagonize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act hostile toward; to provoke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Soothe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07260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Protagonist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central character in a work of literature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Antagonist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2829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Antagonist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who is hostile toward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who opposes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who appeases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65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05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 dirty="0"/>
              <a:t> (Greek) Phil, “love"</a:t>
            </a: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80D7344D-E117-4771-ABC4-CAFABFD2F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410587"/>
              </p:ext>
            </p:extLst>
          </p:nvPr>
        </p:nvGraphicFramePr>
        <p:xfrm>
          <a:off x="373224" y="2071396"/>
          <a:ext cx="11429998" cy="450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671717231"/>
                    </a:ext>
                  </a:extLst>
                </a:gridCol>
                <a:gridCol w="1395320">
                  <a:extLst>
                    <a:ext uri="{9D8B030D-6E8A-4147-A177-3AD203B41FA5}">
                      <a16:colId xmlns:a16="http://schemas.microsoft.com/office/drawing/2014/main" val="1660202180"/>
                    </a:ext>
                  </a:extLst>
                </a:gridCol>
                <a:gridCol w="3176678">
                  <a:extLst>
                    <a:ext uri="{9D8B030D-6E8A-4147-A177-3AD203B41FA5}">
                      <a16:colId xmlns:a16="http://schemas.microsoft.com/office/drawing/2014/main" val="27738490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528205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786920"/>
                    </a:ext>
                  </a:extLst>
                </a:gridCol>
              </a:tblGrid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Vocab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Part-of-</a:t>
                      </a:r>
                    </a:p>
                    <a:p>
                      <a:r>
                        <a:rPr lang="en-US" dirty="0"/>
                        <a:t>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Antonym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51872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Philosophical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Calm and 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Reasonable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Irrational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07260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Philanthropy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Charitable donation to public 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Humanitarianism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Selfishness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28298"/>
                  </a:ext>
                </a:extLst>
              </a:tr>
              <a:tr h="1126672">
                <a:tc>
                  <a:txBody>
                    <a:bodyPr/>
                    <a:lstStyle/>
                    <a:p>
                      <a:r>
                        <a:rPr lang="en-US" dirty="0"/>
                        <a:t>Bibliophile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who loves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(your teacher!)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(I hope not you!)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65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57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AACCC-40E9-4FC5-AFFA-65D69B1A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belligerence		amicable	antagonist</a:t>
            </a:r>
            <a:br>
              <a:rPr lang="en-US" dirty="0"/>
            </a:br>
            <a:r>
              <a:rPr lang="en-US" dirty="0"/>
              <a:t>	protagonist		bibliophile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909CA-8773-4756-AF7A-69CA7522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022941"/>
            <a:ext cx="10413453" cy="4535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  The two countries remained on ____________________ terms despite an incident many feared would hurt diplomatic relations.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 When interviewing for a job, it is best to show assertiveness, but not ____________________.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 The lion is a ____________________ to the zebra.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 Hank used to go to parties often, but now, he’s a(n) ____________________ who would rather stay home with a book.</a:t>
            </a:r>
          </a:p>
        </p:txBody>
      </p:sp>
    </p:spTree>
    <p:extLst>
      <p:ext uri="{BB962C8B-B14F-4D97-AF65-F5344CB8AC3E}">
        <p14:creationId xmlns:p14="http://schemas.microsoft.com/office/powerpoint/2010/main" val="275851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8F0D6-4061-476E-8479-C83C2381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32" y="255036"/>
            <a:ext cx="8596668" cy="1320800"/>
          </a:xfrm>
        </p:spPr>
        <p:txBody>
          <a:bodyPr/>
          <a:lstStyle/>
          <a:p>
            <a:r>
              <a:rPr lang="en-US" dirty="0"/>
              <a:t>antagonize		protagonist		belligerent</a:t>
            </a:r>
            <a:br>
              <a:rPr lang="en-US" dirty="0"/>
            </a:br>
            <a:r>
              <a:rPr lang="en-US" dirty="0"/>
              <a:t>			amiable			philanthropy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B517-9839-4283-8E58-21DDC7CB9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23" y="1718940"/>
            <a:ext cx="11181875" cy="45294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5.  The donation of the library was part of a generous act of ____________________ by the town’s wealthiest widow.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6.  While Thelma did not get along well with others, her brother Devon was ____________________ and easygoing.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7.  It is hard to identify the ____________________ in a novel with so many important characters.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8.  If you ____________________ that cat, don’t be surprised when she scratches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CFD315-7235-4198-8495-AF3C713DBA2C}"/>
              </a:ext>
            </a:extLst>
          </p:cNvPr>
          <p:cNvSpPr/>
          <p:nvPr/>
        </p:nvSpPr>
        <p:spPr>
          <a:xfrm>
            <a:off x="4785385" y="3244334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2701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4FBE-0720-442C-AAE5-BDA2017EB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87086"/>
            <a:ext cx="8596668" cy="1320800"/>
          </a:xfrm>
        </p:spPr>
        <p:txBody>
          <a:bodyPr/>
          <a:lstStyle/>
          <a:p>
            <a:r>
              <a:rPr lang="en-US" dirty="0"/>
              <a:t>antebellum		amiable			philosophical		enamored		bellicose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8C8CE-7706-4CE0-8401-007D1195F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4" y="1516777"/>
            <a:ext cx="10855303" cy="436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9.  If I get some perspective on my life, perhaps I can be a little more ____________________.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10.  In the ____________________ South, the tensions that would lead to war were building.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11.  Ralph was so ____________________ of the kite that he took it out even when there was no breeze.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12.  If Leo keeps directing ____________________ comments at his mom, he is destined for trouble.</a:t>
            </a:r>
          </a:p>
        </p:txBody>
      </p:sp>
    </p:spTree>
    <p:extLst>
      <p:ext uri="{BB962C8B-B14F-4D97-AF65-F5344CB8AC3E}">
        <p14:creationId xmlns:p14="http://schemas.microsoft.com/office/powerpoint/2010/main" val="30229286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10EE66-8707-456F-8F2E-091D581CB03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464</Words>
  <Application>Microsoft Office PowerPoint</Application>
  <PresentationFormat>Widescreen</PresentationFormat>
  <Paragraphs>115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Unit 7</vt:lpstr>
      <vt:lpstr>Bell, “war"</vt:lpstr>
      <vt:lpstr> (Latin) Amor  - love  Amicus - friend</vt:lpstr>
      <vt:lpstr>Agon, “contest; struggle"</vt:lpstr>
      <vt:lpstr> (Greek) Phil, “love"</vt:lpstr>
      <vt:lpstr>belligerence  amicable antagonist  protagonist  bibliophile  </vt:lpstr>
      <vt:lpstr>antagonize  protagonist  belligerent    amiable   philanthropy</vt:lpstr>
      <vt:lpstr>antebellum  amiable   philosophical  enamored  bellicose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2019-10-27T20:25:33Z</dcterms:created>
  <dcterms:modified xsi:type="dcterms:W3CDTF">2019-10-27T21:02:11Z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