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2" r:id="rId6"/>
    <p:sldId id="259" r:id="rId7"/>
    <p:sldId id="263" r:id="rId8"/>
    <p:sldId id="261" r:id="rId9"/>
    <p:sldId id="264" r:id="rId10"/>
    <p:sldId id="265" r:id="rId11"/>
    <p:sldId id="266" r:id="rId12"/>
    <p:sldId id="267" r:id="rId13"/>
  </p:sldIdLst>
  <p:sldSz cx="12192000" cy="6858000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5226" autoAdjust="0"/>
  </p:normalViewPr>
  <p:slideViewPr>
    <p:cSldViewPr snapToGrid="0">
      <p:cViewPr>
        <p:scale>
          <a:sx n="80" d="100"/>
          <a:sy n="80" d="100"/>
        </p:scale>
        <p:origin x="706" y="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B0101E-7F33-4679-AE1B-72EC0147AB4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6038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11872"/>
            <a:ext cx="7437119" cy="27097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9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9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E66E875-784C-4AF3-BD77-EF9A12BC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6E875-784C-4AF3-BD77-EF9A12BCC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6E875-784C-4AF3-BD77-EF9A12BCC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1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6E875-784C-4AF3-BD77-EF9A12BCC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6E875-784C-4AF3-BD77-EF9A12BCC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2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1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2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6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9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6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4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0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8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2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1D4BB0-22CE-4281-B585-AA6B76E7DA9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449-EFD5-4047-B4D6-1FE1A04CF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CA098-5ADB-4433-B642-7A639DFAA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9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C5FF-08A0-4C3E-B394-0964FA52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incantation			prologue		audit</a:t>
            </a:r>
            <a:br>
              <a:rPr lang="en-US" sz="3200" dirty="0"/>
            </a:br>
            <a:r>
              <a:rPr lang="en-US" sz="3200" dirty="0"/>
              <a:t>dialogue			resonant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CA4CF-1368-44F7-BB09-BD9FB433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I thought I’d seen the worst, but this morning was only a(n) ____________________ to a really bad day.</a:t>
            </a:r>
          </a:p>
          <a:p>
            <a:pPr marL="457200" indent="-457200">
              <a:buAutoNum type="arabicPeriod"/>
            </a:pPr>
            <a:r>
              <a:rPr lang="en-US" dirty="0"/>
              <a:t>When the ____________________ of the bank was completed, the inspector said that everything seemed to be in order.</a:t>
            </a:r>
          </a:p>
          <a:p>
            <a:pPr marL="457200" indent="-457200">
              <a:buAutoNum type="arabicPeriod"/>
            </a:pPr>
            <a:r>
              <a:rPr lang="en-US" dirty="0"/>
              <a:t>The bravery of soldiers in World War II is still ____________________ today.</a:t>
            </a:r>
          </a:p>
          <a:p>
            <a:pPr marL="457200" indent="-457200">
              <a:buAutoNum type="arabicPeriod"/>
            </a:pPr>
            <a:r>
              <a:rPr lang="en-US" dirty="0"/>
              <a:t>If you could speak a(n) ____________________ and turn into something else, what would it be?</a:t>
            </a:r>
          </a:p>
        </p:txBody>
      </p:sp>
    </p:spTree>
    <p:extLst>
      <p:ext uri="{BB962C8B-B14F-4D97-AF65-F5344CB8AC3E}">
        <p14:creationId xmlns:p14="http://schemas.microsoft.com/office/powerpoint/2010/main" val="232019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AACC-396F-4E88-81FD-DD298719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dialogue			analogous			recant</a:t>
            </a:r>
            <a:br>
              <a:rPr lang="en-US" dirty="0"/>
            </a:br>
            <a:r>
              <a:rPr lang="en-US" dirty="0"/>
              <a:t>	auditory			dissonance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F03D-5913-4AEA-BF26-766B9942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 startAt="5"/>
            </a:pPr>
            <a:r>
              <a:rPr lang="en-US" dirty="0"/>
              <a:t>Although Ray likes to tell people he has a(n) ____________________ problem, the truth is that he just doesn’t listen well.</a:t>
            </a:r>
          </a:p>
          <a:p>
            <a:pPr marL="457200" indent="-457200">
              <a:buAutoNum type="arabicPeriod" startAt="5"/>
            </a:pPr>
            <a:r>
              <a:rPr lang="en-US" dirty="0"/>
              <a:t>Often, the ____________________ that results from the baby crying, the dog barking, and the music blaring drives me insane.</a:t>
            </a:r>
          </a:p>
          <a:p>
            <a:pPr marL="457200" indent="-457200">
              <a:buAutoNum type="arabicPeriod" startAt="5"/>
            </a:pPr>
            <a:r>
              <a:rPr lang="en-US" dirty="0"/>
              <a:t>This situation is hardly ____________________ to that one; in fact, they are completely different.</a:t>
            </a:r>
          </a:p>
          <a:p>
            <a:pPr marL="457200" indent="-457200">
              <a:buAutoNum type="arabicPeriod" startAt="5"/>
            </a:pPr>
            <a:r>
              <a:rPr lang="en-US" dirty="0"/>
              <a:t>I like to keep a(n) ____________________ going with my friends; sometimes, we talk all night long. </a:t>
            </a:r>
          </a:p>
        </p:txBody>
      </p:sp>
    </p:spTree>
    <p:extLst>
      <p:ext uri="{BB962C8B-B14F-4D97-AF65-F5344CB8AC3E}">
        <p14:creationId xmlns:p14="http://schemas.microsoft.com/office/powerpoint/2010/main" val="10817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77E4-45DA-49C9-B430-89E6712B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			recant			assonance</a:t>
            </a:r>
            <a:br>
              <a:rPr lang="en-US" dirty="0"/>
            </a:br>
            <a:r>
              <a:rPr lang="en-US" dirty="0"/>
              <a:t>inaudible			disenchanted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90A3D-A95A-4A7B-8B0D-2551107C2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 startAt="9"/>
            </a:pPr>
            <a:r>
              <a:rPr lang="en-US" dirty="0"/>
              <a:t>I became ____________________ with living in Peru when the prices for food and clothing started going up.</a:t>
            </a:r>
          </a:p>
          <a:p>
            <a:pPr marL="457200" indent="-457200">
              <a:buAutoNum type="arabicPeriod" startAt="9"/>
            </a:pPr>
            <a:r>
              <a:rPr lang="en-US" dirty="0"/>
              <a:t>The combination of words in the song produces a(n) ____________________ that Hazel finds lovely to hear.</a:t>
            </a:r>
          </a:p>
          <a:p>
            <a:pPr marL="457200" indent="-457200">
              <a:buAutoNum type="arabicPeriod" startAt="9"/>
            </a:pPr>
            <a:r>
              <a:rPr lang="en-US" dirty="0"/>
              <a:t>Although his statement was controversial, the governor will not ____________________.</a:t>
            </a:r>
          </a:p>
          <a:p>
            <a:pPr marL="457200" indent="-457200">
              <a:buAutoNum type="arabicPeriod" startAt="9"/>
            </a:pPr>
            <a:r>
              <a:rPr lang="en-US" dirty="0"/>
              <a:t>If you answer the telephone with a(n) ____________________ mumble, how will I hear you?</a:t>
            </a:r>
          </a:p>
        </p:txBody>
      </p:sp>
    </p:spTree>
    <p:extLst>
      <p:ext uri="{BB962C8B-B14F-4D97-AF65-F5344CB8AC3E}">
        <p14:creationId xmlns:p14="http://schemas.microsoft.com/office/powerpoint/2010/main" val="290033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89B0-7455-4EFB-93F1-793383C4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Cant / Chant – to sing, to call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80A75FF-5944-4858-B338-92730B229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408477"/>
              </p:ext>
            </p:extLst>
          </p:nvPr>
        </p:nvGraphicFramePr>
        <p:xfrm>
          <a:off x="1295400" y="2557463"/>
          <a:ext cx="9601195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9812107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1373238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88797929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108651052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68624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Vocabulary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formally withdraw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reaffirm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Incantation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ritual chant to call on supernatural 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(silence, lecture, normal conversation)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Disenchanted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Losing fondness for; disillusioned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Disappointed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Enthusiastic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21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96F7-023E-4B87-AE4B-720BF9E9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words you know….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5010-67D2-4077-9ABF-9D70E9C7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Cant / Chant – to sing, to call</a:t>
            </a:r>
          </a:p>
          <a:p>
            <a:pPr marL="0" indent="0">
              <a:buNone/>
            </a:pPr>
            <a:r>
              <a:rPr lang="en-US" dirty="0"/>
              <a:t>Supplicants</a:t>
            </a:r>
          </a:p>
          <a:p>
            <a:pPr marL="0" indent="0">
              <a:buNone/>
            </a:pPr>
            <a:r>
              <a:rPr lang="en-US" dirty="0" err="1"/>
              <a:t>Discant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Communucant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Intoxicants / detoxicants</a:t>
            </a:r>
          </a:p>
          <a:p>
            <a:pPr marL="0" indent="0">
              <a:buNone/>
            </a:pPr>
            <a:r>
              <a:rPr lang="en-US" dirty="0"/>
              <a:t>Cantaloupe</a:t>
            </a:r>
          </a:p>
        </p:txBody>
      </p:sp>
    </p:spTree>
    <p:extLst>
      <p:ext uri="{BB962C8B-B14F-4D97-AF65-F5344CB8AC3E}">
        <p14:creationId xmlns:p14="http://schemas.microsoft.com/office/powerpoint/2010/main" val="48337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D706-6E74-44FC-A340-6C8B8478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Aud</a:t>
            </a:r>
            <a:r>
              <a:rPr lang="en-US" dirty="0"/>
              <a:t> – to hear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08E9512-2537-41CC-B4DF-C0684E69C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27217"/>
              </p:ext>
            </p:extLst>
          </p:nvPr>
        </p:nvGraphicFramePr>
        <p:xfrm>
          <a:off x="1295400" y="2557463"/>
          <a:ext cx="9601195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9812107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1373238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88797929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108651052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68624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Vocabulary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Inaudible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 quiet as to be impossible to hear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Faint (sound, like a whisper)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Having to do with the sense of hearing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(able to hear, verbal)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(visual, tactile, olfactory, your other senses)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thorough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72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96F7-023E-4B87-AE4B-720BF9E9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words you know….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5010-67D2-4077-9ABF-9D70E9C7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Aud</a:t>
            </a:r>
            <a:r>
              <a:rPr lang="en-US" dirty="0"/>
              <a:t> – to hear</a:t>
            </a:r>
          </a:p>
          <a:p>
            <a:pPr marL="0" indent="0">
              <a:buNone/>
            </a:pPr>
            <a:r>
              <a:rPr lang="en-US" dirty="0"/>
              <a:t>Audience		Audition</a:t>
            </a:r>
          </a:p>
          <a:p>
            <a:pPr marL="0" indent="0">
              <a:buNone/>
            </a:pPr>
            <a:r>
              <a:rPr lang="en-US" dirty="0"/>
              <a:t>Audiometric</a:t>
            </a:r>
          </a:p>
          <a:p>
            <a:pPr marL="0" indent="0">
              <a:buNone/>
            </a:pPr>
            <a:r>
              <a:rPr lang="en-US" dirty="0" err="1"/>
              <a:t>Subaudible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Audiotape</a:t>
            </a:r>
          </a:p>
          <a:p>
            <a:pPr marL="0" indent="0">
              <a:buNone/>
            </a:pPr>
            <a:r>
              <a:rPr lang="en-US" dirty="0"/>
              <a:t>Audiophiles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2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66F2-14C7-4925-8290-92557D21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44" y="962468"/>
            <a:ext cx="8084572" cy="1003983"/>
          </a:xfrm>
        </p:spPr>
        <p:txBody>
          <a:bodyPr>
            <a:normAutofit fontScale="90000"/>
          </a:bodyPr>
          <a:lstStyle/>
          <a:p>
            <a:r>
              <a:rPr lang="en-US" dirty="0"/>
              <a:t>Son – to sound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68F8092-B2F6-4614-81D0-892373992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671753"/>
              </p:ext>
            </p:extLst>
          </p:nvPr>
        </p:nvGraphicFramePr>
        <p:xfrm>
          <a:off x="1177413" y="1769972"/>
          <a:ext cx="9601195" cy="413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9812107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1373238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88797929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108651052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68624403"/>
                    </a:ext>
                  </a:extLst>
                </a:gridCol>
              </a:tblGrid>
              <a:tr h="471080">
                <a:tc>
                  <a:txBody>
                    <a:bodyPr/>
                    <a:lstStyle/>
                    <a:p>
                      <a:r>
                        <a:rPr lang="en-US" dirty="0"/>
                        <a:t>Vocabulary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6000"/>
                  </a:ext>
                </a:extLst>
              </a:tr>
              <a:tr h="1161567">
                <a:tc>
                  <a:txBody>
                    <a:bodyPr/>
                    <a:lstStyle/>
                    <a:p>
                      <a:r>
                        <a:rPr lang="en-US" dirty="0"/>
                        <a:t>Dissonance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Unpleasant or unharmonious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Harmony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2751"/>
                  </a:ext>
                </a:extLst>
              </a:tr>
              <a:tr h="1858507">
                <a:tc>
                  <a:txBody>
                    <a:bodyPr/>
                    <a:lstStyle/>
                    <a:p>
                      <a:r>
                        <a:rPr lang="en-US" dirty="0"/>
                        <a:t>Assonance*</a:t>
                      </a:r>
                    </a:p>
                    <a:p>
                      <a:r>
                        <a:rPr lang="en-US" dirty="0"/>
                        <a:t>Poetry literary term</a:t>
                      </a:r>
                    </a:p>
                    <a:p>
                      <a:r>
                        <a:rPr lang="en-US" dirty="0"/>
                        <a:t>Ex:  On her hand lay the stamp of liberation.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Similarity of vowel sounds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Near rhyme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Consonance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3422"/>
                  </a:ext>
                </a:extLst>
              </a:tr>
              <a:tr h="471080">
                <a:tc>
                  <a:txBody>
                    <a:bodyPr/>
                    <a:lstStyle/>
                    <a:p>
                      <a:r>
                        <a:rPr lang="en-US" dirty="0"/>
                        <a:t>Resonant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Having an effect powerful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Irrelevant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57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96F7-023E-4B87-AE4B-720BF9E9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words you know….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5010-67D2-4077-9ABF-9D70E9C7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Son – to sound</a:t>
            </a:r>
          </a:p>
          <a:p>
            <a:pPr marL="0" indent="0">
              <a:buNone/>
            </a:pPr>
            <a:r>
              <a:rPr lang="en-US" dirty="0"/>
              <a:t>Sonogram </a:t>
            </a:r>
          </a:p>
          <a:p>
            <a:pPr marL="0" indent="0">
              <a:buNone/>
            </a:pPr>
            <a:r>
              <a:rPr lang="en-US" dirty="0"/>
              <a:t>Sonorous</a:t>
            </a:r>
          </a:p>
          <a:p>
            <a:pPr marL="0" indent="0">
              <a:buNone/>
            </a:pPr>
            <a:r>
              <a:rPr lang="en-US" dirty="0"/>
              <a:t>Sonority </a:t>
            </a:r>
          </a:p>
          <a:p>
            <a:pPr marL="0" indent="0">
              <a:buNone/>
            </a:pPr>
            <a:r>
              <a:rPr lang="en-US" dirty="0"/>
              <a:t>Sonnet</a:t>
            </a:r>
          </a:p>
          <a:p>
            <a:pPr marL="0" indent="0">
              <a:buNone/>
            </a:pPr>
            <a:r>
              <a:rPr lang="en-US" dirty="0"/>
              <a:t>Sonata</a:t>
            </a:r>
          </a:p>
          <a:p>
            <a:pPr marL="0" indent="0">
              <a:buNone/>
            </a:pPr>
            <a:r>
              <a:rPr lang="en-US" dirty="0"/>
              <a:t>songbird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5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1146-10EA-4E83-B342-EB6011A3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53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Log – To reason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D624E7D-3258-4847-876C-AA09605A8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89807"/>
              </p:ext>
            </p:extLst>
          </p:nvPr>
        </p:nvGraphicFramePr>
        <p:xfrm>
          <a:off x="1167888" y="1493747"/>
          <a:ext cx="9601195" cy="467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9812107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1373238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88797929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108651052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68624403"/>
                    </a:ext>
                  </a:extLst>
                </a:gridCol>
              </a:tblGrid>
              <a:tr h="471080">
                <a:tc>
                  <a:txBody>
                    <a:bodyPr/>
                    <a:lstStyle/>
                    <a:p>
                      <a:r>
                        <a:rPr lang="en-US" dirty="0"/>
                        <a:t>Vocabulary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6000"/>
                  </a:ext>
                </a:extLst>
              </a:tr>
              <a:tr h="1161567">
                <a:tc>
                  <a:txBody>
                    <a:bodyPr/>
                    <a:lstStyle/>
                    <a:p>
                      <a:r>
                        <a:rPr lang="en-US" dirty="0"/>
                        <a:t>Analogous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Comparable to;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Unrelated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2751"/>
                  </a:ext>
                </a:extLst>
              </a:tr>
              <a:tr h="1858507">
                <a:tc>
                  <a:txBody>
                    <a:bodyPr/>
                    <a:lstStyle/>
                    <a:p>
                      <a:r>
                        <a:rPr lang="en-US" dirty="0"/>
                        <a:t>Dialogue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 between 2 or more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conversation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3422"/>
                  </a:ext>
                </a:extLst>
              </a:tr>
              <a:tr h="471080">
                <a:tc>
                  <a:txBody>
                    <a:bodyPr/>
                    <a:lstStyle/>
                    <a:p>
                      <a:r>
                        <a:rPr lang="en-US" dirty="0"/>
                        <a:t>Prologue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speech, passage, or event coming before the main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5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96F7-023E-4B87-AE4B-720BF9E9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words you know….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5010-67D2-4077-9ABF-9D70E9C7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Log – to speak, to reason						Apology</a:t>
            </a:r>
          </a:p>
          <a:p>
            <a:pPr marL="0" indent="0">
              <a:buNone/>
            </a:pPr>
            <a:r>
              <a:rPr lang="en-US" dirty="0"/>
              <a:t>Catalog</a:t>
            </a:r>
          </a:p>
          <a:p>
            <a:pPr marL="0" indent="0">
              <a:buNone/>
            </a:pPr>
            <a:r>
              <a:rPr lang="en-US" dirty="0"/>
              <a:t>Chronological</a:t>
            </a:r>
          </a:p>
          <a:p>
            <a:pPr marL="0" indent="0">
              <a:buNone/>
            </a:pPr>
            <a:r>
              <a:rPr lang="en-US" dirty="0"/>
              <a:t>Logic</a:t>
            </a:r>
          </a:p>
          <a:p>
            <a:pPr marL="0" indent="0">
              <a:buNone/>
            </a:pPr>
            <a:r>
              <a:rPr lang="en-US" dirty="0"/>
              <a:t>Astrobiologist</a:t>
            </a:r>
          </a:p>
          <a:p>
            <a:pPr marL="0" indent="0">
              <a:buNone/>
            </a:pPr>
            <a:r>
              <a:rPr lang="en-US" dirty="0"/>
              <a:t>Blog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72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6025</TotalTime>
  <Words>526</Words>
  <Application>Microsoft Office PowerPoint</Application>
  <PresentationFormat>Widescreen</PresentationFormat>
  <Paragraphs>135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Unit 6</vt:lpstr>
      <vt:lpstr>Cant / Chant – to sing, to call </vt:lpstr>
      <vt:lpstr>Other words you know….</vt:lpstr>
      <vt:lpstr>Aud – to hear </vt:lpstr>
      <vt:lpstr>Other words you know….</vt:lpstr>
      <vt:lpstr>Son – to sound </vt:lpstr>
      <vt:lpstr>Other words you know….</vt:lpstr>
      <vt:lpstr>Log – To reason </vt:lpstr>
      <vt:lpstr>Other words you know….</vt:lpstr>
      <vt:lpstr>incantation   prologue  audit dialogue   resonant</vt:lpstr>
      <vt:lpstr>dialogue   analogous   recant  auditory   dissonance</vt:lpstr>
      <vt:lpstr>audit   recant   assonance inaudible   disenchanted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Mamacita</dc:creator>
  <cp:lastModifiedBy>Mamacita</cp:lastModifiedBy>
  <cp:revision>13</cp:revision>
  <cp:lastPrinted>2019-09-11T16:47:13Z</cp:lastPrinted>
  <dcterms:created xsi:type="dcterms:W3CDTF">2019-08-22T14:31:14Z</dcterms:created>
  <dcterms:modified xsi:type="dcterms:W3CDTF">2019-09-11T20:37:43Z</dcterms:modified>
</cp:coreProperties>
</file>