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7" r:id="rId9"/>
  </p:sldIdLst>
  <p:sldSz cx="12192000" cy="6858000"/>
  <p:notesSz cx="9296400" cy="688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5226" autoAdjust="0"/>
  </p:normalViewPr>
  <p:slideViewPr>
    <p:cSldViewPr snapToGrid="0">
      <p:cViewPr varScale="1">
        <p:scale>
          <a:sx n="78" d="100"/>
          <a:sy n="78" d="100"/>
        </p:scale>
        <p:origin x="80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EB0101E-7F33-4679-AE1B-72EC0147AB47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6038" y="860425"/>
            <a:ext cx="4127500" cy="2322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11872"/>
            <a:ext cx="7437119" cy="2709714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36529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536529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E66E875-784C-4AF3-BD77-EF9A12BCC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29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5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1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71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3779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48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10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47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71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1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6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4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4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8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5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0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B1D4BB0-22CE-4281-B585-AA6B76E7DA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275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BA449-EFD5-4047-B4D6-1FE1A04CF8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CA098-5ADB-4433-B642-7A639DFAA5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9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689B0-7455-4EFB-93F1-793383C4C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334297"/>
            <a:ext cx="9601196" cy="1641987"/>
          </a:xfrm>
        </p:spPr>
        <p:txBody>
          <a:bodyPr>
            <a:normAutofit fontScale="90000"/>
          </a:bodyPr>
          <a:lstStyle/>
          <a:p>
            <a:r>
              <a:rPr lang="en-US" dirty="0"/>
              <a:t>LEGA--“to appoint; to send on a mission; to charge with”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80A75FF-5944-4858-B338-92730B229B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289764"/>
              </p:ext>
            </p:extLst>
          </p:nvPr>
        </p:nvGraphicFramePr>
        <p:xfrm>
          <a:off x="471949" y="2052637"/>
          <a:ext cx="11189110" cy="4471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822">
                  <a:extLst>
                    <a:ext uri="{9D8B030D-6E8A-4147-A177-3AD203B41FA5}">
                      <a16:colId xmlns:a16="http://schemas.microsoft.com/office/drawing/2014/main" val="2981210702"/>
                    </a:ext>
                  </a:extLst>
                </a:gridCol>
                <a:gridCol w="2237822">
                  <a:extLst>
                    <a:ext uri="{9D8B030D-6E8A-4147-A177-3AD203B41FA5}">
                      <a16:colId xmlns:a16="http://schemas.microsoft.com/office/drawing/2014/main" val="213732387"/>
                    </a:ext>
                  </a:extLst>
                </a:gridCol>
                <a:gridCol w="2237822">
                  <a:extLst>
                    <a:ext uri="{9D8B030D-6E8A-4147-A177-3AD203B41FA5}">
                      <a16:colId xmlns:a16="http://schemas.microsoft.com/office/drawing/2014/main" val="3887979294"/>
                    </a:ext>
                  </a:extLst>
                </a:gridCol>
                <a:gridCol w="2237822">
                  <a:extLst>
                    <a:ext uri="{9D8B030D-6E8A-4147-A177-3AD203B41FA5}">
                      <a16:colId xmlns:a16="http://schemas.microsoft.com/office/drawing/2014/main" val="1086510523"/>
                    </a:ext>
                  </a:extLst>
                </a:gridCol>
                <a:gridCol w="2237822">
                  <a:extLst>
                    <a:ext uri="{9D8B030D-6E8A-4147-A177-3AD203B41FA5}">
                      <a16:colId xmlns:a16="http://schemas.microsoft.com/office/drawing/2014/main" val="2068624403"/>
                    </a:ext>
                  </a:extLst>
                </a:gridCol>
              </a:tblGrid>
              <a:tr h="948408">
                <a:tc>
                  <a:txBody>
                    <a:bodyPr/>
                    <a:lstStyle/>
                    <a:p>
                      <a:r>
                        <a:rPr lang="en-US" dirty="0"/>
                        <a:t>Vocabulary Word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 of Speech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Synonym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Antonym</a:t>
                      </a:r>
                    </a:p>
                  </a:txBody>
                  <a:tcPr marL="85211" marR="85211"/>
                </a:tc>
                <a:extLst>
                  <a:ext uri="{0D108BD9-81ED-4DB2-BD59-A6C34878D82A}">
                    <a16:rowId xmlns:a16="http://schemas.microsoft.com/office/drawing/2014/main" val="3540186000"/>
                  </a:ext>
                </a:extLst>
              </a:tr>
              <a:tr h="1761329">
                <a:tc>
                  <a:txBody>
                    <a:bodyPr/>
                    <a:lstStyle/>
                    <a:p>
                      <a:r>
                        <a:rPr lang="en-US" dirty="0"/>
                        <a:t>Legacy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body of ideas, achievements, and morals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Heritage; an example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“Life’s Slacker”</a:t>
                      </a:r>
                    </a:p>
                  </a:txBody>
                  <a:tcPr marL="85211" marR="85211"/>
                </a:tc>
                <a:extLst>
                  <a:ext uri="{0D108BD9-81ED-4DB2-BD59-A6C34878D82A}">
                    <a16:rowId xmlns:a16="http://schemas.microsoft.com/office/drawing/2014/main" val="2585722751"/>
                  </a:ext>
                </a:extLst>
              </a:tr>
              <a:tr h="1761329">
                <a:tc>
                  <a:txBody>
                    <a:bodyPr/>
                    <a:lstStyle/>
                    <a:p>
                      <a:r>
                        <a:rPr lang="en-US" dirty="0"/>
                        <a:t>Delegate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v.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divide up, especially responsibilities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designate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Abdicate (to give up authority, like surrendering the thrown.)</a:t>
                      </a:r>
                    </a:p>
                  </a:txBody>
                  <a:tcPr marL="85211" marR="85211"/>
                </a:tc>
                <a:extLst>
                  <a:ext uri="{0D108BD9-81ED-4DB2-BD59-A6C34878D82A}">
                    <a16:rowId xmlns:a16="http://schemas.microsoft.com/office/drawing/2014/main" val="3486343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21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BD706-6E74-44FC-A340-6C8B84782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 / AG– to do, to act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08E9512-2537-41CC-B4DF-C0684E69C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900200"/>
              </p:ext>
            </p:extLst>
          </p:nvPr>
        </p:nvGraphicFramePr>
        <p:xfrm>
          <a:off x="275303" y="1710813"/>
          <a:ext cx="11454580" cy="4857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16">
                  <a:extLst>
                    <a:ext uri="{9D8B030D-6E8A-4147-A177-3AD203B41FA5}">
                      <a16:colId xmlns:a16="http://schemas.microsoft.com/office/drawing/2014/main" val="2981210702"/>
                    </a:ext>
                  </a:extLst>
                </a:gridCol>
                <a:gridCol w="2290916">
                  <a:extLst>
                    <a:ext uri="{9D8B030D-6E8A-4147-A177-3AD203B41FA5}">
                      <a16:colId xmlns:a16="http://schemas.microsoft.com/office/drawing/2014/main" val="213732387"/>
                    </a:ext>
                  </a:extLst>
                </a:gridCol>
                <a:gridCol w="2290916">
                  <a:extLst>
                    <a:ext uri="{9D8B030D-6E8A-4147-A177-3AD203B41FA5}">
                      <a16:colId xmlns:a16="http://schemas.microsoft.com/office/drawing/2014/main" val="3887979294"/>
                    </a:ext>
                  </a:extLst>
                </a:gridCol>
                <a:gridCol w="2290916">
                  <a:extLst>
                    <a:ext uri="{9D8B030D-6E8A-4147-A177-3AD203B41FA5}">
                      <a16:colId xmlns:a16="http://schemas.microsoft.com/office/drawing/2014/main" val="1086510523"/>
                    </a:ext>
                  </a:extLst>
                </a:gridCol>
                <a:gridCol w="2290916">
                  <a:extLst>
                    <a:ext uri="{9D8B030D-6E8A-4147-A177-3AD203B41FA5}">
                      <a16:colId xmlns:a16="http://schemas.microsoft.com/office/drawing/2014/main" val="2068624403"/>
                    </a:ext>
                  </a:extLst>
                </a:gridCol>
              </a:tblGrid>
              <a:tr h="999999">
                <a:tc>
                  <a:txBody>
                    <a:bodyPr/>
                    <a:lstStyle/>
                    <a:p>
                      <a:r>
                        <a:rPr lang="en-US" dirty="0"/>
                        <a:t>Vocabulary Word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 of Speech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Synonym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Antonym</a:t>
                      </a:r>
                    </a:p>
                  </a:txBody>
                  <a:tcPr marL="85211" marR="85211"/>
                </a:tc>
                <a:extLst>
                  <a:ext uri="{0D108BD9-81ED-4DB2-BD59-A6C34878D82A}">
                    <a16:rowId xmlns:a16="http://schemas.microsoft.com/office/drawing/2014/main" val="3540186000"/>
                  </a:ext>
                </a:extLst>
              </a:tr>
              <a:tr h="1428569">
                <a:tc>
                  <a:txBody>
                    <a:bodyPr/>
                    <a:lstStyle/>
                    <a:p>
                      <a:r>
                        <a:rPr lang="en-US" dirty="0"/>
                        <a:t>Agenda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plan of action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purpose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uncertainty</a:t>
                      </a:r>
                    </a:p>
                  </a:txBody>
                  <a:tcPr marL="85211" marR="85211"/>
                </a:tc>
                <a:extLst>
                  <a:ext uri="{0D108BD9-81ED-4DB2-BD59-A6C34878D82A}">
                    <a16:rowId xmlns:a16="http://schemas.microsoft.com/office/drawing/2014/main" val="2585722751"/>
                  </a:ext>
                </a:extLst>
              </a:tr>
              <a:tr h="1428569">
                <a:tc>
                  <a:txBody>
                    <a:bodyPr/>
                    <a:lstStyle/>
                    <a:p>
                      <a:r>
                        <a:rPr lang="en-US" dirty="0"/>
                        <a:t>Proactive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adj.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Seeking to solve a problem before it occurs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preventive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negligent</a:t>
                      </a:r>
                    </a:p>
                  </a:txBody>
                  <a:tcPr marL="85211" marR="85211"/>
                </a:tc>
                <a:extLst>
                  <a:ext uri="{0D108BD9-81ED-4DB2-BD59-A6C34878D82A}">
                    <a16:rowId xmlns:a16="http://schemas.microsoft.com/office/drawing/2014/main" val="3486343422"/>
                  </a:ext>
                </a:extLst>
              </a:tr>
              <a:tr h="999999">
                <a:tc>
                  <a:txBody>
                    <a:bodyPr/>
                    <a:lstStyle/>
                    <a:p>
                      <a:r>
                        <a:rPr lang="en-US" dirty="0"/>
                        <a:t>Exacting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adj.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Demanding perfect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Strict, picky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Lenient, permissive</a:t>
                      </a:r>
                    </a:p>
                  </a:txBody>
                  <a:tcPr marL="85211" marR="85211"/>
                </a:tc>
                <a:extLst>
                  <a:ext uri="{0D108BD9-81ED-4DB2-BD59-A6C34878D82A}">
                    <a16:rowId xmlns:a16="http://schemas.microsoft.com/office/drawing/2014/main" val="524931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72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B66F2-14C7-4925-8290-92557D21D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990" y="205384"/>
            <a:ext cx="8084572" cy="1003983"/>
          </a:xfrm>
        </p:spPr>
        <p:txBody>
          <a:bodyPr>
            <a:normAutofit fontScale="90000"/>
          </a:bodyPr>
          <a:lstStyle/>
          <a:p>
            <a:r>
              <a:rPr lang="en-US" dirty="0"/>
              <a:t>PULS / PEL—to push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F68F8092-B2F6-4614-81D0-892373992D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819203"/>
              </p:ext>
            </p:extLst>
          </p:nvPr>
        </p:nvGraphicFramePr>
        <p:xfrm>
          <a:off x="498991" y="1415845"/>
          <a:ext cx="11053910" cy="5102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0782">
                  <a:extLst>
                    <a:ext uri="{9D8B030D-6E8A-4147-A177-3AD203B41FA5}">
                      <a16:colId xmlns:a16="http://schemas.microsoft.com/office/drawing/2014/main" val="2981210702"/>
                    </a:ext>
                  </a:extLst>
                </a:gridCol>
                <a:gridCol w="2210782">
                  <a:extLst>
                    <a:ext uri="{9D8B030D-6E8A-4147-A177-3AD203B41FA5}">
                      <a16:colId xmlns:a16="http://schemas.microsoft.com/office/drawing/2014/main" val="213732387"/>
                    </a:ext>
                  </a:extLst>
                </a:gridCol>
                <a:gridCol w="2210782">
                  <a:extLst>
                    <a:ext uri="{9D8B030D-6E8A-4147-A177-3AD203B41FA5}">
                      <a16:colId xmlns:a16="http://schemas.microsoft.com/office/drawing/2014/main" val="3887979294"/>
                    </a:ext>
                  </a:extLst>
                </a:gridCol>
                <a:gridCol w="2210782">
                  <a:extLst>
                    <a:ext uri="{9D8B030D-6E8A-4147-A177-3AD203B41FA5}">
                      <a16:colId xmlns:a16="http://schemas.microsoft.com/office/drawing/2014/main" val="1086510523"/>
                    </a:ext>
                  </a:extLst>
                </a:gridCol>
                <a:gridCol w="2210782">
                  <a:extLst>
                    <a:ext uri="{9D8B030D-6E8A-4147-A177-3AD203B41FA5}">
                      <a16:colId xmlns:a16="http://schemas.microsoft.com/office/drawing/2014/main" val="2068624403"/>
                    </a:ext>
                  </a:extLst>
                </a:gridCol>
              </a:tblGrid>
              <a:tr h="581883">
                <a:tc>
                  <a:txBody>
                    <a:bodyPr/>
                    <a:lstStyle/>
                    <a:p>
                      <a:r>
                        <a:rPr lang="en-US" dirty="0"/>
                        <a:t>Vocabulary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 of 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186000"/>
                  </a:ext>
                </a:extLst>
              </a:tr>
              <a:tr h="1434779">
                <a:tc>
                  <a:txBody>
                    <a:bodyPr/>
                    <a:lstStyle/>
                    <a:p>
                      <a:r>
                        <a:rPr lang="en-US" dirty="0"/>
                        <a:t>Repulsion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desire to avoid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Disgust, horror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Attraction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722751"/>
                  </a:ext>
                </a:extLst>
              </a:tr>
              <a:tr h="2295646">
                <a:tc>
                  <a:txBody>
                    <a:bodyPr/>
                    <a:lstStyle/>
                    <a:p>
                      <a:r>
                        <a:rPr lang="en-US" dirty="0"/>
                        <a:t>Dispel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scatter about; to break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343422"/>
                  </a:ext>
                </a:extLst>
              </a:tr>
              <a:tr h="790633">
                <a:tc>
                  <a:txBody>
                    <a:bodyPr/>
                    <a:lstStyle/>
                    <a:p>
                      <a:r>
                        <a:rPr lang="en-US" dirty="0"/>
                        <a:t>Propel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cause to move forward; to push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Relax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931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57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D1146-10EA-4E83-B342-EB6011A3D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54" y="241059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en-US" dirty="0"/>
              <a:t>LAT—brought; carried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AD624E7D-3258-4847-876C-AA09605A85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944526"/>
              </p:ext>
            </p:extLst>
          </p:nvPr>
        </p:nvGraphicFramePr>
        <p:xfrm>
          <a:off x="363794" y="1493746"/>
          <a:ext cx="11415247" cy="5044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15">
                  <a:extLst>
                    <a:ext uri="{9D8B030D-6E8A-4147-A177-3AD203B41FA5}">
                      <a16:colId xmlns:a16="http://schemas.microsoft.com/office/drawing/2014/main" val="2981210702"/>
                    </a:ext>
                  </a:extLst>
                </a:gridCol>
                <a:gridCol w="2281083">
                  <a:extLst>
                    <a:ext uri="{9D8B030D-6E8A-4147-A177-3AD203B41FA5}">
                      <a16:colId xmlns:a16="http://schemas.microsoft.com/office/drawing/2014/main" val="213732387"/>
                    </a:ext>
                  </a:extLst>
                </a:gridCol>
                <a:gridCol w="2281083">
                  <a:extLst>
                    <a:ext uri="{9D8B030D-6E8A-4147-A177-3AD203B41FA5}">
                      <a16:colId xmlns:a16="http://schemas.microsoft.com/office/drawing/2014/main" val="3887979294"/>
                    </a:ext>
                  </a:extLst>
                </a:gridCol>
                <a:gridCol w="2281083">
                  <a:extLst>
                    <a:ext uri="{9D8B030D-6E8A-4147-A177-3AD203B41FA5}">
                      <a16:colId xmlns:a16="http://schemas.microsoft.com/office/drawing/2014/main" val="1086510523"/>
                    </a:ext>
                  </a:extLst>
                </a:gridCol>
                <a:gridCol w="2281083">
                  <a:extLst>
                    <a:ext uri="{9D8B030D-6E8A-4147-A177-3AD203B41FA5}">
                      <a16:colId xmlns:a16="http://schemas.microsoft.com/office/drawing/2014/main" val="2068624403"/>
                    </a:ext>
                  </a:extLst>
                </a:gridCol>
              </a:tblGrid>
              <a:tr h="507804">
                <a:tc>
                  <a:txBody>
                    <a:bodyPr/>
                    <a:lstStyle/>
                    <a:p>
                      <a:r>
                        <a:rPr lang="en-US" dirty="0"/>
                        <a:t>Vocabulary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 of 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186000"/>
                  </a:ext>
                </a:extLst>
              </a:tr>
              <a:tr h="1252120">
                <a:tc>
                  <a:txBody>
                    <a:bodyPr/>
                    <a:lstStyle/>
                    <a:p>
                      <a:r>
                        <a:rPr lang="en-US" dirty="0"/>
                        <a:t>Relative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Dependent upon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Almost, comparative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absolute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722751"/>
                  </a:ext>
                </a:extLst>
              </a:tr>
              <a:tr h="2003391">
                <a:tc>
                  <a:txBody>
                    <a:bodyPr/>
                    <a:lstStyle/>
                    <a:p>
                      <a:r>
                        <a:rPr lang="en-US" dirty="0"/>
                        <a:t>Superlative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Excellent; above all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Inferior (less valued)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343422"/>
                  </a:ext>
                </a:extLst>
              </a:tr>
              <a:tr h="1281390">
                <a:tc>
                  <a:txBody>
                    <a:bodyPr/>
                    <a:lstStyle/>
                    <a:p>
                      <a:r>
                        <a:rPr lang="en-US" dirty="0"/>
                        <a:t>Dilate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widen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narrow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931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055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AC5FF-08A0-4C3E-B394-0964FA526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Relative			repulsion			dispel</a:t>
            </a:r>
            <a:br>
              <a:rPr lang="en-US" sz="3200" dirty="0"/>
            </a:br>
            <a:r>
              <a:rPr lang="en-US" sz="3200" dirty="0"/>
              <a:t>		exacting				superlative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CA4CF-1368-44F7-BB09-BD9FB433C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303" y="2052918"/>
            <a:ext cx="11434915" cy="419548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/>
              <a:t>Occasional matches will help your tennis game a little, but only lots of practice will give you ____________________ skills.</a:t>
            </a:r>
          </a:p>
          <a:p>
            <a:pPr marL="457200" indent="-457200">
              <a:buAutoNum type="arabicPeriod"/>
            </a:pPr>
            <a:r>
              <a:rPr lang="en-US" sz="2800" dirty="0"/>
              <a:t>The more ____________________ Mrs. Logan was with her students, the more careful they became.</a:t>
            </a:r>
          </a:p>
          <a:p>
            <a:pPr marL="457200" indent="-457200">
              <a:buAutoNum type="arabicPeriod"/>
            </a:pPr>
            <a:r>
              <a:rPr lang="en-US" sz="2800" dirty="0"/>
              <a:t>If no one tries to ____________________ a medical myth, people may start to believe it as fact.</a:t>
            </a:r>
          </a:p>
          <a:p>
            <a:pPr marL="457200" indent="-457200">
              <a:buAutoNum type="arabicPeriod"/>
            </a:pPr>
            <a:r>
              <a:rPr lang="en-US" sz="2800" dirty="0"/>
              <a:t>My calmness on any given day seems to be ____________________ to the balance in my bank account.</a:t>
            </a:r>
          </a:p>
        </p:txBody>
      </p:sp>
    </p:spTree>
    <p:extLst>
      <p:ext uri="{BB962C8B-B14F-4D97-AF65-F5344CB8AC3E}">
        <p14:creationId xmlns:p14="http://schemas.microsoft.com/office/powerpoint/2010/main" val="232019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7AACC-396F-4E88-81FD-DD298719C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			proactive			repulsion</a:t>
            </a:r>
            <a:br>
              <a:rPr lang="en-US" dirty="0"/>
            </a:br>
            <a:r>
              <a:rPr lang="en-US" dirty="0"/>
              <a:t>			legacy					delegate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8F03D-5913-4AEA-BF26-766B99421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52" y="2515035"/>
            <a:ext cx="11100619" cy="4180734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5"/>
            </a:pPr>
            <a:r>
              <a:rPr lang="en-US" sz="2600" dirty="0"/>
              <a:t>When Bette saw the sickening mess in her kitchen, she felt nothing but ____________________. </a:t>
            </a:r>
          </a:p>
          <a:p>
            <a:pPr marL="457200" indent="-457200">
              <a:buAutoNum type="arabicPeriod" startAt="5"/>
            </a:pPr>
            <a:r>
              <a:rPr lang="en-US" sz="2600" dirty="0"/>
              <a:t>David sometimes tried to ____________________ his chores to his younger sisters so he could play baseball with his friends.</a:t>
            </a:r>
          </a:p>
          <a:p>
            <a:pPr marL="457200" indent="-457200">
              <a:buAutoNum type="arabicPeriod" startAt="5"/>
            </a:pPr>
            <a:r>
              <a:rPr lang="en-US" sz="2600" dirty="0"/>
              <a:t>I tried to be ____________________ about the situation and fix the problem before it became truly difficult.</a:t>
            </a:r>
          </a:p>
          <a:p>
            <a:pPr marL="457200" indent="-457200">
              <a:buAutoNum type="arabicPeriod" startAt="5"/>
            </a:pPr>
            <a:r>
              <a:rPr lang="en-US" sz="2600" dirty="0"/>
              <a:t>The ____________________ my grandmother left behind is one of peace and courage.</a:t>
            </a:r>
          </a:p>
        </p:txBody>
      </p:sp>
    </p:spTree>
    <p:extLst>
      <p:ext uri="{BB962C8B-B14F-4D97-AF65-F5344CB8AC3E}">
        <p14:creationId xmlns:p14="http://schemas.microsoft.com/office/powerpoint/2010/main" val="10817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C77E4-45DA-49C9-B430-89E6712BD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Dilate				agenda			</a:t>
            </a:r>
            <a:br>
              <a:rPr lang="en-US" dirty="0"/>
            </a:br>
            <a:r>
              <a:rPr lang="en-US" dirty="0"/>
              <a:t>	propel					proactive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90A3D-A95A-4A7B-8B0D-2551107C2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 startAt="9"/>
            </a:pPr>
            <a:r>
              <a:rPr lang="en-US" sz="2600" dirty="0"/>
              <a:t>After making the incision, the surgeon had to ____________________ the opening even more to have enough room to operate.</a:t>
            </a:r>
          </a:p>
          <a:p>
            <a:pPr marL="457200" indent="-457200">
              <a:buAutoNum type="arabicPeriod" startAt="9"/>
            </a:pPr>
            <a:r>
              <a:rPr lang="en-US" sz="2600" dirty="0"/>
              <a:t>The amount of force needed to ____________________ the car up the hill was more than we could provide by ourselves.</a:t>
            </a:r>
          </a:p>
          <a:p>
            <a:pPr marL="457200" indent="-457200">
              <a:buAutoNum type="arabicPeriod" startAt="9"/>
            </a:pPr>
            <a:r>
              <a:rPr lang="en-US" sz="2600" dirty="0"/>
              <a:t>I don’t have a hidden ____________________; I just want to be your friend.</a:t>
            </a:r>
          </a:p>
        </p:txBody>
      </p:sp>
    </p:spTree>
    <p:extLst>
      <p:ext uri="{BB962C8B-B14F-4D97-AF65-F5344CB8AC3E}">
        <p14:creationId xmlns:p14="http://schemas.microsoft.com/office/powerpoint/2010/main" val="2900337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6409</TotalTime>
  <Words>412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Unit 5</vt:lpstr>
      <vt:lpstr>LEGA--“to appoint; to send on a mission; to charge with” </vt:lpstr>
      <vt:lpstr>ACT / AG– to do, to act </vt:lpstr>
      <vt:lpstr>PULS / PEL—to push </vt:lpstr>
      <vt:lpstr>LAT—brought; carried </vt:lpstr>
      <vt:lpstr>Relative   repulsion   dispel   exacting    superlative</vt:lpstr>
      <vt:lpstr>Agenda   proactive   repulsion    legacy     delegate</vt:lpstr>
      <vt:lpstr>Dilate    agenda     propel     proactive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Mamacita</dc:creator>
  <cp:lastModifiedBy>Mamacita</cp:lastModifiedBy>
  <cp:revision>20</cp:revision>
  <cp:lastPrinted>2019-09-25T16:11:15Z</cp:lastPrinted>
  <dcterms:created xsi:type="dcterms:W3CDTF">2019-08-22T14:31:14Z</dcterms:created>
  <dcterms:modified xsi:type="dcterms:W3CDTF">2019-09-27T01:15:27Z</dcterms:modified>
</cp:coreProperties>
</file>