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1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3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39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70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67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9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98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4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7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9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2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3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7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6D3828-E423-4E2F-8A5D-0F027C7A6C5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9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E8574-ED17-4085-8968-56BB40DD21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English I Greek/Latin Roots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E9C5E-D999-461E-9009-0747A8724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16</a:t>
            </a:r>
          </a:p>
        </p:txBody>
      </p:sp>
    </p:spTree>
    <p:extLst>
      <p:ext uri="{BB962C8B-B14F-4D97-AF65-F5344CB8AC3E}">
        <p14:creationId xmlns:p14="http://schemas.microsoft.com/office/powerpoint/2010/main" val="251420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FCC6-3C9B-4EC5-84BB-33FE4F7F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/>
          <a:lstStyle/>
          <a:p>
            <a:r>
              <a:rPr lang="en-US" dirty="0"/>
              <a:t>META – “after, changed; beyond”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987836"/>
              </p:ext>
            </p:extLst>
          </p:nvPr>
        </p:nvGraphicFramePr>
        <p:xfrm>
          <a:off x="886408" y="1835022"/>
          <a:ext cx="1091296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592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437216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2927968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2182592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2182592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Part-of-Speech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Metabolism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process through which an organism changes food into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Metamorphosis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change in form; a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Consistency; stagnancy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Metaphorical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(adj.)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Symbolic rather than literal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Figurative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66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FCC6-3C9B-4EC5-84BB-33FE4F7F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205" y="0"/>
            <a:ext cx="10018713" cy="1752599"/>
          </a:xfrm>
        </p:spPr>
        <p:txBody>
          <a:bodyPr/>
          <a:lstStyle/>
          <a:p>
            <a:r>
              <a:rPr lang="en-US" dirty="0"/>
              <a:t>AL—”other, another”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433251"/>
              </p:ext>
            </p:extLst>
          </p:nvPr>
        </p:nvGraphicFramePr>
        <p:xfrm>
          <a:off x="1530964" y="1677954"/>
          <a:ext cx="10018710" cy="4108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742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429180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2578304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737896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Part-of-Speech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1273629">
                <a:tc>
                  <a:txBody>
                    <a:bodyPr/>
                    <a:lstStyle/>
                    <a:p>
                      <a:r>
                        <a:rPr lang="en-US" sz="2400" dirty="0"/>
                        <a:t>Inalienable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(adj.)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Not able to be taken away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Self-evident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[Relative]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737896">
                <a:tc>
                  <a:txBody>
                    <a:bodyPr/>
                    <a:lstStyle/>
                    <a:p>
                      <a:r>
                        <a:rPr lang="en-US" sz="2400" dirty="0"/>
                        <a:t>Alienate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(v.)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make hostile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Offend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Attract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1273629">
                <a:tc>
                  <a:txBody>
                    <a:bodyPr/>
                    <a:lstStyle/>
                    <a:p>
                      <a:r>
                        <a:rPr lang="en-US" sz="2400" dirty="0"/>
                        <a:t>Alias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name that is not one’s true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False identity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9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FCC6-3C9B-4EC5-84BB-33FE4F7F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76" y="0"/>
            <a:ext cx="10018713" cy="1752599"/>
          </a:xfrm>
        </p:spPr>
        <p:txBody>
          <a:bodyPr/>
          <a:lstStyle/>
          <a:p>
            <a:r>
              <a:rPr lang="en-US" dirty="0"/>
              <a:t>ALTER—”other”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33118"/>
              </p:ext>
            </p:extLst>
          </p:nvPr>
        </p:nvGraphicFramePr>
        <p:xfrm>
          <a:off x="1512305" y="1510004"/>
          <a:ext cx="1001871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742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307880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2699604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Part-of-Speech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Alteration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modification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Original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Alternate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(v.)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go back and forth, to change from one to another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Switch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Remain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Altercation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fight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Dispute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1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FCC6-3C9B-4EC5-84BB-33FE4F7F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76" y="0"/>
            <a:ext cx="10018713" cy="1752599"/>
          </a:xfrm>
        </p:spPr>
        <p:txBody>
          <a:bodyPr/>
          <a:lstStyle/>
          <a:p>
            <a:r>
              <a:rPr lang="en-US" dirty="0"/>
              <a:t>SIMUL—”to imitate, to pretend”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737992"/>
              </p:ext>
            </p:extLst>
          </p:nvPr>
        </p:nvGraphicFramePr>
        <p:xfrm>
          <a:off x="1512305" y="1510004"/>
          <a:ext cx="1001871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742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307880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2699604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Part-of-Speech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Simulate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(v.)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mimic; to imitate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Dissemble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(v.)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conceal the truth; to deceive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Counterfeit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Reveal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Semblance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(n.)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rough likeness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27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78913-FB18-4D4A-BA0A-68316264C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semblance		altercation			simulate</a:t>
            </a:r>
            <a:br>
              <a:rPr lang="en-US" dirty="0"/>
            </a:br>
            <a:r>
              <a:rPr lang="en-US" dirty="0"/>
              <a:t>inalienable			metabolism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982F1-1759-4D86-B7C4-B4F6C0A1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304661"/>
            <a:ext cx="10018713" cy="4404049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/>
              <a:t>One ___________________ right given in the U.S. Constitution is freedom of speech.</a:t>
            </a:r>
          </a:p>
          <a:p>
            <a:pPr marL="457200" indent="-457200">
              <a:buAutoNum type="arabicPeriod"/>
            </a:pPr>
            <a:r>
              <a:rPr lang="en-US" sz="2800" dirty="0"/>
              <a:t>We didn’t really have a(n) ___________________; we just disagreed.</a:t>
            </a:r>
          </a:p>
          <a:p>
            <a:pPr marL="457200" indent="-457200">
              <a:buAutoNum type="arabicPeriod"/>
            </a:pPr>
            <a:r>
              <a:rPr lang="en-US" sz="2800" dirty="0"/>
              <a:t>Nothing in the creature’s  ___________________ allows it to produce energy quickly.</a:t>
            </a:r>
          </a:p>
          <a:p>
            <a:pPr marL="457200" indent="-457200">
              <a:buAutoNum type="arabicPeriod"/>
            </a:pPr>
            <a:r>
              <a:rPr lang="en-US" sz="2800" dirty="0"/>
              <a:t>To maintain any  ___________________ of fairness, the members of a government must carefully govern themselves.</a:t>
            </a:r>
          </a:p>
        </p:txBody>
      </p:sp>
    </p:spTree>
    <p:extLst>
      <p:ext uri="{BB962C8B-B14F-4D97-AF65-F5344CB8AC3E}">
        <p14:creationId xmlns:p14="http://schemas.microsoft.com/office/powerpoint/2010/main" val="407270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A95FB-1AFA-465F-842F-B70D8F11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dirty="0"/>
              <a:t>dissemble			alteration			alias</a:t>
            </a:r>
            <a:br>
              <a:rPr lang="en-US" dirty="0"/>
            </a:br>
            <a:r>
              <a:rPr lang="en-US" dirty="0"/>
              <a:t>simulate				metamorphosis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6B0CE-2DB3-4919-AB2B-7A939FBE3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52599"/>
            <a:ext cx="10018713" cy="483481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5"/>
            </a:pPr>
            <a:r>
              <a:rPr lang="en-US" sz="2800" dirty="0"/>
              <a:t>Any  ___________________ to the building plan must be made before the final blueprint is provided.</a:t>
            </a:r>
          </a:p>
          <a:p>
            <a:pPr marL="457200" indent="-457200">
              <a:buAutoNum type="arabicPeriod" startAt="5"/>
            </a:pPr>
            <a:r>
              <a:rPr lang="en-US" sz="2800" dirty="0"/>
              <a:t>There was no way Joan could continue to  ___________________ her true identity, since everyone now knew who she was.</a:t>
            </a:r>
          </a:p>
          <a:p>
            <a:pPr marL="457200" indent="-457200">
              <a:buAutoNum type="arabicPeriod" startAt="5"/>
            </a:pPr>
            <a:r>
              <a:rPr lang="en-US" sz="2800" dirty="0"/>
              <a:t>Once Cindy had successfully handled a crisis without anyone’s help, her  ___________________ from child to adult was complete.</a:t>
            </a:r>
          </a:p>
          <a:p>
            <a:pPr marL="457200" indent="-457200">
              <a:buAutoNum type="arabicPeriod" startAt="5"/>
            </a:pPr>
            <a:r>
              <a:rPr lang="en-US" sz="2800" dirty="0"/>
              <a:t>Because the children had  ___________________ escaping from a fire in a drill, they knew what to do when a real fire occurred.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3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1090-A01A-421A-A42B-A400A2AB1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625" y="0"/>
            <a:ext cx="10018713" cy="1752599"/>
          </a:xfrm>
        </p:spPr>
        <p:txBody>
          <a:bodyPr/>
          <a:lstStyle/>
          <a:p>
            <a:r>
              <a:rPr lang="en-US" dirty="0"/>
              <a:t>alienate		metamorphosis		alternate	</a:t>
            </a:r>
            <a:br>
              <a:rPr lang="en-US" dirty="0"/>
            </a:br>
            <a:r>
              <a:rPr lang="en-US" dirty="0"/>
              <a:t>metaphorical			aliases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BB2A-61CA-4376-BC75-D59042C6F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14196"/>
            <a:ext cx="10018713" cy="5243803"/>
          </a:xfrm>
        </p:spPr>
        <p:txBody>
          <a:bodyPr>
            <a:normAutofit/>
          </a:bodyPr>
          <a:lstStyle/>
          <a:p>
            <a:pPr marL="514350" indent="-514350">
              <a:buFont typeface="Arial"/>
              <a:buAutoNum type="arabicPeriod" startAt="11"/>
            </a:pPr>
            <a:r>
              <a:rPr lang="en-US" sz="2800" dirty="0"/>
              <a:t>9.  Don’t  ___________________ me from the study group just because I know the lessons better than any of you do.</a:t>
            </a:r>
          </a:p>
          <a:p>
            <a:pPr marL="514350" indent="-514350">
              <a:buFont typeface="Arial"/>
              <a:buAutoNum type="arabicPeriod" startAt="11"/>
            </a:pPr>
            <a:r>
              <a:rPr lang="en-US" sz="2800" dirty="0"/>
              <a:t>10. The problem with speaking in  ___________________ terms is that people might mistake what you say for the truth.</a:t>
            </a:r>
          </a:p>
          <a:p>
            <a:pPr marL="514350" indent="-514350">
              <a:buAutoNum type="arabicPeriod" startAt="11"/>
            </a:pPr>
            <a:r>
              <a:rPr lang="en-US" sz="2800" dirty="0"/>
              <a:t>The numerous  ___________________ the forger used made it difficult for police to catch him.</a:t>
            </a:r>
          </a:p>
          <a:p>
            <a:pPr marL="514350" indent="-514350">
              <a:buAutoNum type="arabicPeriod" startAt="11"/>
            </a:pPr>
            <a:r>
              <a:rPr lang="en-US" sz="2800" dirty="0"/>
              <a:t>Does the paperboy  ___________________ routes, or does he go in the same direction every morning?</a:t>
            </a:r>
          </a:p>
        </p:txBody>
      </p:sp>
    </p:spTree>
    <p:extLst>
      <p:ext uri="{BB962C8B-B14F-4D97-AF65-F5344CB8AC3E}">
        <p14:creationId xmlns:p14="http://schemas.microsoft.com/office/powerpoint/2010/main" val="2208824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412</TotalTime>
  <Words>455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English I Greek/Latin Roots</vt:lpstr>
      <vt:lpstr>META – “after, changed; beyond”</vt:lpstr>
      <vt:lpstr>AL—”other, another”</vt:lpstr>
      <vt:lpstr>ALTER—”other”</vt:lpstr>
      <vt:lpstr>SIMUL—”to imitate, to pretend”</vt:lpstr>
      <vt:lpstr>semblance  altercation   simulate inalienable   metabolism</vt:lpstr>
      <vt:lpstr>dissemble   alteration   alias simulate    metamorphosis</vt:lpstr>
      <vt:lpstr>alienate  metamorphosis  alternate  metaphorical   aliases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 Greek/Latin Roots</dc:title>
  <dc:creator>Mamacita</dc:creator>
  <cp:lastModifiedBy>Mamacita</cp:lastModifiedBy>
  <cp:revision>9</cp:revision>
  <dcterms:created xsi:type="dcterms:W3CDTF">2019-11-10T19:26:21Z</dcterms:created>
  <dcterms:modified xsi:type="dcterms:W3CDTF">2019-11-13T00:12:19Z</dcterms:modified>
</cp:coreProperties>
</file>