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4" r:id="rId8"/>
    <p:sldId id="263" r:id="rId9"/>
  </p:sldIdLst>
  <p:sldSz cx="12192000" cy="6858000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80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9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7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8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78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9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3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8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2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4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96D3828-E423-4E2F-8A5D-0F027C7A6C5E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32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E8574-ED17-4085-8968-56BB40DD2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098" y="1380068"/>
            <a:ext cx="9552925" cy="2616199"/>
          </a:xfrm>
        </p:spPr>
        <p:txBody>
          <a:bodyPr/>
          <a:lstStyle/>
          <a:p>
            <a:r>
              <a:rPr lang="en-US" dirty="0"/>
              <a:t>English I Greek/Latin Roots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E9C5E-D999-461E-9009-0747A8724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UNIT 12 </a:t>
            </a:r>
          </a:p>
        </p:txBody>
      </p:sp>
    </p:spTree>
    <p:extLst>
      <p:ext uri="{BB962C8B-B14F-4D97-AF65-F5344CB8AC3E}">
        <p14:creationId xmlns:p14="http://schemas.microsoft.com/office/powerpoint/2010/main" val="251420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FCC6-3C9B-4EC5-84BB-33FE4F7F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/>
              <a:t>RAP – “to snatch, greedy, devouring”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739283"/>
              </p:ext>
            </p:extLst>
          </p:nvPr>
        </p:nvGraphicFramePr>
        <p:xfrm>
          <a:off x="886408" y="1835022"/>
          <a:ext cx="1091296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592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437216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2927968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182592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2182592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Part-of-Speech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Rapacious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Seizing everything, greedy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Demanding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Generous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Rapt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Giving total attention to; captivated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Fascinated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Inattentive</a:t>
                      </a:r>
                    </a:p>
                    <a:p>
                      <a:r>
                        <a:rPr lang="en-US" sz="2400" dirty="0"/>
                        <a:t>Disinterested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Surreptitious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Hidden or secret; done without notice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Stealthy; covert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Open, obvious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66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FCC6-3C9B-4EC5-84BB-33FE4F7F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707" y="-391886"/>
            <a:ext cx="10018713" cy="1752599"/>
          </a:xfrm>
        </p:spPr>
        <p:txBody>
          <a:bodyPr/>
          <a:lstStyle/>
          <a:p>
            <a:r>
              <a:rPr lang="en-US" dirty="0"/>
              <a:t>CEP—”to seize, to take”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335791"/>
              </p:ext>
            </p:extLst>
          </p:nvPr>
        </p:nvGraphicFramePr>
        <p:xfrm>
          <a:off x="1166327" y="1836575"/>
          <a:ext cx="10047445" cy="4193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416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383339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2575249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342699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737896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Part-of-Speech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1273629">
                <a:tc>
                  <a:txBody>
                    <a:bodyPr/>
                    <a:lstStyle/>
                    <a:p>
                      <a:r>
                        <a:rPr lang="en-US" sz="2400" dirty="0"/>
                        <a:t>Perceptible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Able to be noticed or felt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Discernable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Unnoticeable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737896">
                <a:tc>
                  <a:txBody>
                    <a:bodyPr/>
                    <a:lstStyle/>
                    <a:p>
                      <a:r>
                        <a:rPr lang="en-US" sz="2400" dirty="0"/>
                        <a:t>Susceptible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Able to be influenced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Impressionable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Immune; resistant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1273629">
                <a:tc>
                  <a:txBody>
                    <a:bodyPr/>
                    <a:lstStyle/>
                    <a:p>
                      <a:r>
                        <a:rPr lang="en-US" sz="2400" dirty="0"/>
                        <a:t>Precept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 idea important to a system of beliefs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Commandment; doctrine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unbelief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9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FCC6-3C9B-4EC5-84BB-33FE4F7F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76" y="0"/>
            <a:ext cx="10018713" cy="1752599"/>
          </a:xfrm>
        </p:spPr>
        <p:txBody>
          <a:bodyPr/>
          <a:lstStyle/>
          <a:p>
            <a:r>
              <a:rPr lang="en-US" dirty="0"/>
              <a:t>VOR—”to eat”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59935"/>
              </p:ext>
            </p:extLst>
          </p:nvPr>
        </p:nvGraphicFramePr>
        <p:xfrm>
          <a:off x="1091682" y="2079172"/>
          <a:ext cx="1020606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155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166326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2967135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314710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Part-of-Speech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Voracious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Devouring everything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Insatiable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satisfied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Omnivorous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Feeding on both animals and 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Herbivorous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Eating only 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[Vegetarianism]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carnivorous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1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FCC6-3C9B-4EC5-84BB-33FE4F7F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76" y="0"/>
            <a:ext cx="10018713" cy="1752599"/>
          </a:xfrm>
        </p:spPr>
        <p:txBody>
          <a:bodyPr/>
          <a:lstStyle/>
          <a:p>
            <a:r>
              <a:rPr lang="en-US" dirty="0"/>
              <a:t>CAD, CAS—”to fall”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68537"/>
              </p:ext>
            </p:extLst>
          </p:nvPr>
        </p:nvGraphicFramePr>
        <p:xfrm>
          <a:off x="1185734" y="1929881"/>
          <a:ext cx="1001871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742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307880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2699604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Part-of-Speech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Decadent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Overly luxurious and lacking moral discipline; excessive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Wanton; indulgent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restrained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rhythmic rise and 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Casualty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Something or someone injured, killed, or eliminated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Victim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Offender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27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1090-A01A-421A-A42B-A400A2AB1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625" y="0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rapacious		rapt		surreptitious	casualty		perceptible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BB2A-61CA-4376-BC75-D59042C6F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336" y="2024743"/>
            <a:ext cx="10364688" cy="39935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The babies in ____________________ wonder at the fireworks spreading in the night sky.</a:t>
            </a:r>
          </a:p>
          <a:p>
            <a:pPr marL="514350" indent="-514350">
              <a:buAutoNum type="arabicPeriod"/>
            </a:pPr>
            <a:r>
              <a:rPr lang="en-US" sz="2800" dirty="0"/>
              <a:t>An eagle’s ____________________ hunger will rarely be satisfied by one or two small field mice.</a:t>
            </a:r>
          </a:p>
          <a:p>
            <a:pPr marL="514350" indent="-514350">
              <a:buAutoNum type="arabicPeriod"/>
            </a:pPr>
            <a:r>
              <a:rPr lang="en-US" sz="2800" dirty="0"/>
              <a:t>With envy ____________________ to everyone in the room, Judy admired Olga’s dress.</a:t>
            </a:r>
          </a:p>
          <a:p>
            <a:pPr marL="514350" indent="-514350">
              <a:buAutoNum type="arabicPeriod"/>
            </a:pPr>
            <a:r>
              <a:rPr lang="en-US" sz="2800" dirty="0"/>
              <a:t>Bo left the house in a ____________________ fashion, climbing out the window in the dark.</a:t>
            </a:r>
          </a:p>
        </p:txBody>
      </p:sp>
    </p:spTree>
    <p:extLst>
      <p:ext uri="{BB962C8B-B14F-4D97-AF65-F5344CB8AC3E}">
        <p14:creationId xmlns:p14="http://schemas.microsoft.com/office/powerpoint/2010/main" val="220882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95FB-1AFA-465F-842F-B70D8F11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casualty	decadent		herbivorous</a:t>
            </a:r>
            <a:br>
              <a:rPr lang="en-US" dirty="0"/>
            </a:br>
            <a:r>
              <a:rPr lang="en-US" dirty="0"/>
              <a:t>	precept		cadence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6B0CE-2DB3-4919-AB2B-7A939FBE3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52600"/>
            <a:ext cx="10018713" cy="4321630"/>
          </a:xfrm>
        </p:spPr>
        <p:txBody>
          <a:bodyPr vert="horz" lIns="0" tIns="45720" rIns="0" bIns="45720" rtlCol="0">
            <a:normAutofit/>
          </a:bodyPr>
          <a:lstStyle/>
          <a:p>
            <a:pPr marL="514350" indent="-514350">
              <a:buAutoNum type="arabicPeriod" startAt="5"/>
            </a:pPr>
            <a:r>
              <a:rPr lang="en-US" sz="2800" dirty="0"/>
              <a:t>Members were asked to observe the general ____________________ of the organization.</a:t>
            </a:r>
          </a:p>
          <a:p>
            <a:pPr marL="514350" indent="-514350">
              <a:buAutoNum type="arabicPeriod" startAt="5"/>
            </a:pPr>
            <a:r>
              <a:rPr lang="en-US" sz="2800" dirty="0"/>
              <a:t>My pet hamster is ____________________ so she gets plenty of lettuce and carrots to eat.</a:t>
            </a:r>
          </a:p>
          <a:p>
            <a:pPr marL="514350" indent="-514350">
              <a:buAutoNum type="arabicPeriod" startAt="5"/>
            </a:pPr>
            <a:r>
              <a:rPr lang="en-US" sz="2800" dirty="0"/>
              <a:t>Janet’s horse is a ____________________ of the race, having broken its leg trying to jump a very high hurdle.</a:t>
            </a:r>
          </a:p>
          <a:p>
            <a:pPr marL="514350" indent="-514350">
              <a:buAutoNum type="arabicPeriod" startAt="5"/>
            </a:pPr>
            <a:r>
              <a:rPr lang="en-US" sz="2800" dirty="0"/>
              <a:t>Victor’s experience in the luxurious hotels and restaurants of Las Vegas led him to believe it was a very ____________________ city.</a:t>
            </a:r>
          </a:p>
        </p:txBody>
      </p:sp>
    </p:spTree>
    <p:extLst>
      <p:ext uri="{BB962C8B-B14F-4D97-AF65-F5344CB8AC3E}">
        <p14:creationId xmlns:p14="http://schemas.microsoft.com/office/powerpoint/2010/main" val="105783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78913-FB18-4D4A-BA0A-68316264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susceptible		rapacious		omnivorous	cadence	voracious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982F1-1759-4D86-B7C4-B4F6C0A1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052" y="1884784"/>
            <a:ext cx="10018713" cy="4404049"/>
          </a:xfrm>
        </p:spPr>
        <p:txBody>
          <a:bodyPr vert="horz" lIns="0" tIns="45720" rIns="0" bIns="45720" rtlCol="0">
            <a:normAutofit/>
          </a:bodyPr>
          <a:lstStyle/>
          <a:p>
            <a:pPr marL="514350" indent="-514350">
              <a:buAutoNum type="arabicPeriod" startAt="9"/>
            </a:pPr>
            <a:r>
              <a:rPr lang="en-US" sz="2800" dirty="0"/>
              <a:t>Like a(n) ____________________ animal, the tornado consumed everything in its path.</a:t>
            </a:r>
          </a:p>
          <a:p>
            <a:pPr marL="514350" indent="-514350">
              <a:buAutoNum type="arabicPeriod" startAt="9"/>
            </a:pPr>
            <a:r>
              <a:rPr lang="en-US" sz="2800" dirty="0"/>
              <a:t>When my father decided to be a vegetarian, he had to renounce his ____________________ eating habits.</a:t>
            </a:r>
          </a:p>
          <a:p>
            <a:pPr marL="514350" indent="-514350">
              <a:buAutoNum type="arabicPeriod" startAt="9"/>
            </a:pPr>
            <a:r>
              <a:rPr lang="en-US" sz="2800" dirty="0"/>
              <a:t>Frank is ____________________ to every new idea that comes along, so he can’t stick to anything.</a:t>
            </a:r>
          </a:p>
          <a:p>
            <a:pPr marL="514350" indent="-514350">
              <a:buAutoNum type="arabicPeriod" startAt="9"/>
            </a:pPr>
            <a:r>
              <a:rPr lang="en-US" sz="2800" dirty="0"/>
              <a:t>To write song lyrics, you must follow the ____________________ of the </a:t>
            </a:r>
            <a:r>
              <a:rPr lang="en-US" sz="2800"/>
              <a:t>musical script.</a:t>
            </a:r>
            <a:endParaRPr lang="en-US" sz="2800" dirty="0"/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27030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4989</TotalTime>
  <Words>426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English I Greek/Latin Roots</vt:lpstr>
      <vt:lpstr>RAP – “to snatch, greedy, devouring”</vt:lpstr>
      <vt:lpstr>CEP—”to seize, to take” </vt:lpstr>
      <vt:lpstr>VOR—”to eat”</vt:lpstr>
      <vt:lpstr>CAD, CAS—”to fall”</vt:lpstr>
      <vt:lpstr>rapacious  rapt  surreptitious casualty  perceptible</vt:lpstr>
      <vt:lpstr>casualty decadent  herbivorous  precept  cadence</vt:lpstr>
      <vt:lpstr>susceptible  rapacious  omnivorous cadence voracious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 Greek/Latin Roots</dc:title>
  <dc:creator>Mamacita</dc:creator>
  <cp:lastModifiedBy>Mamacita</cp:lastModifiedBy>
  <cp:revision>16</cp:revision>
  <cp:lastPrinted>2019-12-03T17:54:17Z</cp:lastPrinted>
  <dcterms:created xsi:type="dcterms:W3CDTF">2019-11-10T19:26:21Z</dcterms:created>
  <dcterms:modified xsi:type="dcterms:W3CDTF">2019-12-03T19:08:16Z</dcterms:modified>
</cp:coreProperties>
</file>