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5" r:id="rId7"/>
    <p:sldId id="266" r:id="rId8"/>
    <p:sldId id="267" r:id="rId9"/>
  </p:sldIdLst>
  <p:sldSz cx="12192000" cy="6858000"/>
  <p:notesSz cx="9296400" cy="7010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02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154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28440" cy="35173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10" y="0"/>
            <a:ext cx="4028440" cy="351737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3EB0101E-7F33-4679-AE1B-72EC0147AB47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7938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2" y="3373755"/>
            <a:ext cx="7437119" cy="2760345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58665"/>
            <a:ext cx="4028440" cy="351737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10" y="6658665"/>
            <a:ext cx="4028440" cy="351737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CE66E875-784C-4AF3-BD77-EF9A12BCC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29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827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8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116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828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370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00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3670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999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116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82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64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09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0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8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06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402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64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B1D4BB0-22CE-4281-B585-AA6B76E7DA95}" type="datetimeFigureOut">
              <a:rPr lang="en-US" smtClean="0"/>
              <a:t>10/15/2019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ED3F01-3F2D-431B-955E-B386B86C60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62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3BA449-EFD5-4047-B4D6-1FE1A04CF8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Unit 10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FCA098-5ADB-4433-B642-7A639DFAA53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94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689B0-7455-4EFB-93F1-793383C4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 – well, good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580A75FF-5944-4858-B338-92730B229B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7680177"/>
              </p:ext>
            </p:extLst>
          </p:nvPr>
        </p:nvGraphicFramePr>
        <p:xfrm>
          <a:off x="1295400" y="2557463"/>
          <a:ext cx="9601195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298121070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13732387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3887979294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1086510523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068624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Vocabulary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 of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Antonym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8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Benevolent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Kindly, favorable toward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Humane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Cold-hearted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Benefactor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Person who gives friendly aid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Donator?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Gold-digger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4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Benign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Causing no harm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Passive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Deadly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31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2215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BD706-6E74-44FC-A340-6C8B8478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Cord—heart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708E9512-2537-41CC-B4DF-C0684E69CA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7176900"/>
              </p:ext>
            </p:extLst>
          </p:nvPr>
        </p:nvGraphicFramePr>
        <p:xfrm>
          <a:off x="1295400" y="2557463"/>
          <a:ext cx="9601195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298121070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13732387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3887979294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1086510523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0686244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Vocabulary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 of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Antonym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86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sameness of opinion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Agreement; 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strife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Discord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lack of agreement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Disharmony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Peace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43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Cordial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Warm and friendly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Polite; courteous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hostile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31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672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B66F2-14C7-4925-8290-92557D21D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1144" y="962468"/>
            <a:ext cx="8084572" cy="1003983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Anim</a:t>
            </a:r>
            <a:r>
              <a:rPr lang="en-US" dirty="0"/>
              <a:t> – spirit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F68F8092-B2F6-4614-81D0-892373992D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5756929"/>
              </p:ext>
            </p:extLst>
          </p:nvPr>
        </p:nvGraphicFramePr>
        <p:xfrm>
          <a:off x="1177413" y="1769972"/>
          <a:ext cx="9601195" cy="26235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298121070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13732387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3887979294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1086510523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068624403"/>
                    </a:ext>
                  </a:extLst>
                </a:gridCol>
              </a:tblGrid>
              <a:tr h="471080">
                <a:tc>
                  <a:txBody>
                    <a:bodyPr/>
                    <a:lstStyle/>
                    <a:p>
                      <a:r>
                        <a:rPr lang="en-US" dirty="0"/>
                        <a:t>Vocabulary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 of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Antonym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86000"/>
                  </a:ext>
                </a:extLst>
              </a:tr>
              <a:tr h="659464">
                <a:tc>
                  <a:txBody>
                    <a:bodyPr/>
                    <a:lstStyle/>
                    <a:p>
                      <a:r>
                        <a:rPr lang="en-US" dirty="0"/>
                        <a:t>Animosity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Anger or hostility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Bitterness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Civility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2751"/>
                  </a:ext>
                </a:extLst>
              </a:tr>
              <a:tr h="1021897">
                <a:tc>
                  <a:txBody>
                    <a:bodyPr/>
                    <a:lstStyle/>
                    <a:p>
                      <a:r>
                        <a:rPr lang="en-US" dirty="0"/>
                        <a:t>Equanimity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evenness of mind or spirit; calm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Hysteria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43422"/>
                  </a:ext>
                </a:extLst>
              </a:tr>
              <a:tr h="471080">
                <a:tc>
                  <a:txBody>
                    <a:bodyPr/>
                    <a:lstStyle/>
                    <a:p>
                      <a:r>
                        <a:rPr lang="en-US" dirty="0"/>
                        <a:t>Magnanimous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Generous in spirit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Unselfish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Greedy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31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6579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D1146-10EA-4E83-B342-EB6011A3D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535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dirty="0"/>
              <a:t>Mal – bad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AD624E7D-3258-4847-876C-AA09605A85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5779153"/>
              </p:ext>
            </p:extLst>
          </p:nvPr>
        </p:nvGraphicFramePr>
        <p:xfrm>
          <a:off x="1167888" y="1493747"/>
          <a:ext cx="9601195" cy="32660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39">
                  <a:extLst>
                    <a:ext uri="{9D8B030D-6E8A-4147-A177-3AD203B41FA5}">
                      <a16:colId xmlns:a16="http://schemas.microsoft.com/office/drawing/2014/main" val="2981210702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13732387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3887979294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1086510523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068624403"/>
                    </a:ext>
                  </a:extLst>
                </a:gridCol>
              </a:tblGrid>
              <a:tr h="471080">
                <a:tc>
                  <a:txBody>
                    <a:bodyPr/>
                    <a:lstStyle/>
                    <a:p>
                      <a:r>
                        <a:rPr lang="en-US" dirty="0"/>
                        <a:t>Vocabulary Word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 of Speech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Definition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Synonym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Antonym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0186000"/>
                  </a:ext>
                </a:extLst>
              </a:tr>
              <a:tr h="1161567">
                <a:tc>
                  <a:txBody>
                    <a:bodyPr/>
                    <a:lstStyle/>
                    <a:p>
                      <a:r>
                        <a:rPr lang="en-US" dirty="0"/>
                        <a:t>Dismal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Causing great sadness or negativity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Gloomy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Cheerful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722751"/>
                  </a:ext>
                </a:extLst>
              </a:tr>
              <a:tr h="993322">
                <a:tc>
                  <a:txBody>
                    <a:bodyPr/>
                    <a:lstStyle/>
                    <a:p>
                      <a:r>
                        <a:rPr lang="en-US" dirty="0"/>
                        <a:t>Malevolent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Wishing harm toward; hostile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Spiteful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friendly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343422"/>
                  </a:ext>
                </a:extLst>
              </a:tr>
              <a:tr h="471080">
                <a:tc>
                  <a:txBody>
                    <a:bodyPr/>
                    <a:lstStyle/>
                    <a:p>
                      <a:r>
                        <a:rPr lang="en-US" dirty="0"/>
                        <a:t>Malicious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Adj.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Intended to hurt or harm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Damaging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Helpful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931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4055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AC5FF-08A0-4C3E-B394-0964FA52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animosity		benefactor		cordial</a:t>
            </a:r>
            <a:br>
              <a:rPr lang="en-US" sz="3200" dirty="0"/>
            </a:br>
            <a:r>
              <a:rPr lang="en-US" sz="3200" dirty="0"/>
              <a:t>malicious		equanimity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CA4CF-1368-44F7-BB09-BD9FB433C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/>
              <a:t>Although she felt some ___________________ toward the professor for giving her a bad grade, Linda did admire his intelligence.</a:t>
            </a:r>
          </a:p>
          <a:p>
            <a:pPr marL="457200" indent="-457200">
              <a:buAutoNum type="arabicPeriod"/>
            </a:pPr>
            <a:r>
              <a:rPr lang="en-US" dirty="0"/>
              <a:t>As my official ___________________, Mr. Wells paid my college tuition.</a:t>
            </a:r>
          </a:p>
          <a:p>
            <a:pPr marL="457200" indent="-457200">
              <a:buAutoNum type="arabicPeriod"/>
            </a:pPr>
            <a:r>
              <a:rPr lang="en-US" dirty="0"/>
              <a:t>Because Patty dreads fighting of any kind, she is glad her family reunions have all been ___________________.</a:t>
            </a:r>
          </a:p>
          <a:p>
            <a:pPr marL="457200" indent="-457200">
              <a:buAutoNum type="arabicPeriod"/>
            </a:pPr>
            <a:r>
              <a:rPr lang="en-US" dirty="0"/>
              <a:t>When Dory saw that Robert had fallen down, she smiled in ___________________ glee.</a:t>
            </a:r>
          </a:p>
        </p:txBody>
      </p:sp>
    </p:spTree>
    <p:extLst>
      <p:ext uri="{BB962C8B-B14F-4D97-AF65-F5344CB8AC3E}">
        <p14:creationId xmlns:p14="http://schemas.microsoft.com/office/powerpoint/2010/main" val="232019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7AACC-396F-4E88-81FD-DD298719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benign		magnanimous		discord</a:t>
            </a:r>
            <a:br>
              <a:rPr lang="en-US" dirty="0"/>
            </a:br>
            <a:r>
              <a:rPr lang="en-US" dirty="0"/>
              <a:t>benevolent		accord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8F03D-5913-4AEA-BF26-766B99421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AutoNum type="arabicPeriod" startAt="5"/>
            </a:pPr>
            <a:r>
              <a:rPr lang="en-US" dirty="0"/>
              <a:t>You could almost feel the ___________________ in the room grow when the opposing candidates took the stage together.</a:t>
            </a:r>
          </a:p>
          <a:p>
            <a:pPr marL="457200" indent="-457200">
              <a:buAutoNum type="arabicPeriod" startAt="5"/>
            </a:pPr>
            <a:r>
              <a:rPr lang="en-US" dirty="0"/>
              <a:t>Although Tina tries hard to be ___________________, she still feels selfish sometimes.</a:t>
            </a:r>
          </a:p>
          <a:p>
            <a:pPr marL="457200" indent="-457200">
              <a:buAutoNum type="arabicPeriod" startAt="5"/>
            </a:pPr>
            <a:r>
              <a:rPr lang="en-US" dirty="0"/>
              <a:t>The two friends got along well because they were in ___________________ about almost everything.</a:t>
            </a:r>
          </a:p>
          <a:p>
            <a:pPr marL="457200" indent="-457200">
              <a:buAutoNum type="arabicPeriod" startAt="5"/>
            </a:pPr>
            <a:r>
              <a:rPr lang="en-US" dirty="0"/>
              <a:t>What I thought was going to be a hard punch on my shoulder turned out to be only a(n) ___________________ tap.</a:t>
            </a:r>
          </a:p>
        </p:txBody>
      </p:sp>
    </p:spTree>
    <p:extLst>
      <p:ext uri="{BB962C8B-B14F-4D97-AF65-F5344CB8AC3E}">
        <p14:creationId xmlns:p14="http://schemas.microsoft.com/office/powerpoint/2010/main" val="108172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C77E4-45DA-49C9-B430-89E6712BD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Benevolent		equanimity		discord</a:t>
            </a:r>
            <a:br>
              <a:rPr lang="en-US" dirty="0"/>
            </a:br>
            <a:r>
              <a:rPr lang="en-US" dirty="0"/>
              <a:t>malevolent		dismal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90A3D-A95A-4A7B-8B0D-2551107C2B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0621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 startAt="9"/>
            </a:pPr>
            <a:r>
              <a:rPr lang="en-US" dirty="0"/>
              <a:t>Dropping a banana peel accidentally is one thing, but deliberately placing it where you know someone will be walking is a(n) ___________________ act.</a:t>
            </a:r>
          </a:p>
          <a:p>
            <a:pPr marL="457200" indent="-457200">
              <a:buAutoNum type="arabicPeriod" startAt="9"/>
            </a:pPr>
            <a:r>
              <a:rPr lang="en-US" dirty="0"/>
              <a:t>After a pep talk from his older brother, Benji was able to face his fear of heights with ___________________.</a:t>
            </a:r>
          </a:p>
          <a:p>
            <a:pPr marL="457200" indent="-457200">
              <a:buAutoNum type="arabicPeriod" startAt="9"/>
            </a:pPr>
            <a:r>
              <a:rPr lang="en-US" dirty="0"/>
              <a:t>The sky is rather gray and ___________________, but I’m still in a good mood.</a:t>
            </a:r>
          </a:p>
          <a:p>
            <a:pPr marL="457200" indent="-457200">
              <a:buAutoNum type="arabicPeriod" startAt="9"/>
            </a:pPr>
            <a:r>
              <a:rPr lang="en-US" dirty="0"/>
              <a:t>The nurses in the hospital were some of the most ___________________ I have ever met.</a:t>
            </a:r>
          </a:p>
        </p:txBody>
      </p:sp>
    </p:spTree>
    <p:extLst>
      <p:ext uri="{BB962C8B-B14F-4D97-AF65-F5344CB8AC3E}">
        <p14:creationId xmlns:p14="http://schemas.microsoft.com/office/powerpoint/2010/main" val="29003372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8815</TotalTime>
  <Words>385</Words>
  <Application>Microsoft Office PowerPoint</Application>
  <PresentationFormat>Widescreen</PresentationFormat>
  <Paragraphs>100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Unit 10</vt:lpstr>
      <vt:lpstr>Ben – well, good </vt:lpstr>
      <vt:lpstr>Cord—heart </vt:lpstr>
      <vt:lpstr>Anim – spirit </vt:lpstr>
      <vt:lpstr>Mal – bad </vt:lpstr>
      <vt:lpstr>animosity  benefactor  cordial malicious  equanimity</vt:lpstr>
      <vt:lpstr>benign  magnanimous  discord benevolent  accord</vt:lpstr>
      <vt:lpstr>Benevolent  equanimity  discord malevolent  dismal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Mamacita</dc:creator>
  <cp:lastModifiedBy>Mamacita</cp:lastModifiedBy>
  <cp:revision>19</cp:revision>
  <cp:lastPrinted>2019-10-15T18:20:54Z</cp:lastPrinted>
  <dcterms:created xsi:type="dcterms:W3CDTF">2019-08-22T14:31:14Z</dcterms:created>
  <dcterms:modified xsi:type="dcterms:W3CDTF">2019-10-16T14:27:30Z</dcterms:modified>
</cp:coreProperties>
</file>