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92" d="100"/>
          <a:sy n="92" d="100"/>
        </p:scale>
        <p:origin x="30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99D4AAB-EF2D-478F-8D48-47D347EBCA24}"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5B8F48-3E2E-4878-A211-D17FA233618F}" type="slidenum">
              <a:rPr lang="en-US" smtClean="0"/>
              <a:t>‹#›</a:t>
            </a:fld>
            <a:endParaRPr lang="en-US"/>
          </a:p>
        </p:txBody>
      </p:sp>
    </p:spTree>
    <p:extLst>
      <p:ext uri="{BB962C8B-B14F-4D97-AF65-F5344CB8AC3E}">
        <p14:creationId xmlns:p14="http://schemas.microsoft.com/office/powerpoint/2010/main" val="3504297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9D4AAB-EF2D-478F-8D48-47D347EBCA24}"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5B8F48-3E2E-4878-A211-D17FA233618F}" type="slidenum">
              <a:rPr lang="en-US" smtClean="0"/>
              <a:t>‹#›</a:t>
            </a:fld>
            <a:endParaRPr lang="en-US"/>
          </a:p>
        </p:txBody>
      </p:sp>
    </p:spTree>
    <p:extLst>
      <p:ext uri="{BB962C8B-B14F-4D97-AF65-F5344CB8AC3E}">
        <p14:creationId xmlns:p14="http://schemas.microsoft.com/office/powerpoint/2010/main" val="3110169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9D4AAB-EF2D-478F-8D48-47D347EBCA24}"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5B8F48-3E2E-4878-A211-D17FA233618F}" type="slidenum">
              <a:rPr lang="en-US" smtClean="0"/>
              <a:t>‹#›</a:t>
            </a:fld>
            <a:endParaRPr lang="en-US"/>
          </a:p>
        </p:txBody>
      </p:sp>
    </p:spTree>
    <p:extLst>
      <p:ext uri="{BB962C8B-B14F-4D97-AF65-F5344CB8AC3E}">
        <p14:creationId xmlns:p14="http://schemas.microsoft.com/office/powerpoint/2010/main" val="508741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9D4AAB-EF2D-478F-8D48-47D347EBCA24}"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5B8F48-3E2E-4878-A211-D17FA233618F}" type="slidenum">
              <a:rPr lang="en-US" smtClean="0"/>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2084974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9D4AAB-EF2D-478F-8D48-47D347EBCA24}"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5B8F48-3E2E-4878-A211-D17FA233618F}" type="slidenum">
              <a:rPr lang="en-US" smtClean="0"/>
              <a:t>‹#›</a:t>
            </a:fld>
            <a:endParaRPr lang="en-US"/>
          </a:p>
        </p:txBody>
      </p:sp>
    </p:spTree>
    <p:extLst>
      <p:ext uri="{BB962C8B-B14F-4D97-AF65-F5344CB8AC3E}">
        <p14:creationId xmlns:p14="http://schemas.microsoft.com/office/powerpoint/2010/main" val="38267202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199D4AAB-EF2D-478F-8D48-47D347EBCA24}" type="datetimeFigureOut">
              <a:rPr lang="en-US" smtClean="0"/>
              <a:t>11/2/2016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5B8F48-3E2E-4878-A211-D17FA233618F}" type="slidenum">
              <a:rPr lang="en-US" smtClean="0"/>
              <a:t>‹#›</a:t>
            </a:fld>
            <a:endParaRPr lang="en-US"/>
          </a:p>
        </p:txBody>
      </p:sp>
    </p:spTree>
    <p:extLst>
      <p:ext uri="{BB962C8B-B14F-4D97-AF65-F5344CB8AC3E}">
        <p14:creationId xmlns:p14="http://schemas.microsoft.com/office/powerpoint/2010/main" val="34780092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199D4AAB-EF2D-478F-8D48-47D347EBCA24}" type="datetimeFigureOut">
              <a:rPr lang="en-US" smtClean="0"/>
              <a:t>11/2/2016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5B8F48-3E2E-4878-A211-D17FA233618F}" type="slidenum">
              <a:rPr lang="en-US" smtClean="0"/>
              <a:t>‹#›</a:t>
            </a:fld>
            <a:endParaRPr lang="en-US"/>
          </a:p>
        </p:txBody>
      </p:sp>
    </p:spTree>
    <p:extLst>
      <p:ext uri="{BB962C8B-B14F-4D97-AF65-F5344CB8AC3E}">
        <p14:creationId xmlns:p14="http://schemas.microsoft.com/office/powerpoint/2010/main" val="3058058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9D4AAB-EF2D-478F-8D48-47D347EBCA24}"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5B8F48-3E2E-4878-A211-D17FA233618F}" type="slidenum">
              <a:rPr lang="en-US" smtClean="0"/>
              <a:t>‹#›</a:t>
            </a:fld>
            <a:endParaRPr lang="en-US"/>
          </a:p>
        </p:txBody>
      </p:sp>
    </p:spTree>
    <p:extLst>
      <p:ext uri="{BB962C8B-B14F-4D97-AF65-F5344CB8AC3E}">
        <p14:creationId xmlns:p14="http://schemas.microsoft.com/office/powerpoint/2010/main" val="9892310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9D4AAB-EF2D-478F-8D48-47D347EBCA24}"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5B8F48-3E2E-4878-A211-D17FA233618F}" type="slidenum">
              <a:rPr lang="en-US" smtClean="0"/>
              <a:t>‹#›</a:t>
            </a:fld>
            <a:endParaRPr lang="en-US"/>
          </a:p>
        </p:txBody>
      </p:sp>
    </p:spTree>
    <p:extLst>
      <p:ext uri="{BB962C8B-B14F-4D97-AF65-F5344CB8AC3E}">
        <p14:creationId xmlns:p14="http://schemas.microsoft.com/office/powerpoint/2010/main" val="2496779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9D4AAB-EF2D-478F-8D48-47D347EBCA24}"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5B8F48-3E2E-4878-A211-D17FA233618F}" type="slidenum">
              <a:rPr lang="en-US" smtClean="0"/>
              <a:t>‹#›</a:t>
            </a:fld>
            <a:endParaRPr lang="en-US"/>
          </a:p>
        </p:txBody>
      </p:sp>
    </p:spTree>
    <p:extLst>
      <p:ext uri="{BB962C8B-B14F-4D97-AF65-F5344CB8AC3E}">
        <p14:creationId xmlns:p14="http://schemas.microsoft.com/office/powerpoint/2010/main" val="2634746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9D4AAB-EF2D-478F-8D48-47D347EBCA24}"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5B8F48-3E2E-4878-A211-D17FA233618F}" type="slidenum">
              <a:rPr lang="en-US" smtClean="0"/>
              <a:t>‹#›</a:t>
            </a:fld>
            <a:endParaRPr lang="en-US"/>
          </a:p>
        </p:txBody>
      </p:sp>
    </p:spTree>
    <p:extLst>
      <p:ext uri="{BB962C8B-B14F-4D97-AF65-F5344CB8AC3E}">
        <p14:creationId xmlns:p14="http://schemas.microsoft.com/office/powerpoint/2010/main" val="2657357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99D4AAB-EF2D-478F-8D48-47D347EBCA24}"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5B8F48-3E2E-4878-A211-D17FA233618F}" type="slidenum">
              <a:rPr lang="en-US" smtClean="0"/>
              <a:t>‹#›</a:t>
            </a:fld>
            <a:endParaRPr lang="en-US"/>
          </a:p>
        </p:txBody>
      </p:sp>
    </p:spTree>
    <p:extLst>
      <p:ext uri="{BB962C8B-B14F-4D97-AF65-F5344CB8AC3E}">
        <p14:creationId xmlns:p14="http://schemas.microsoft.com/office/powerpoint/2010/main" val="2938792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99D4AAB-EF2D-478F-8D48-47D347EBCA24}" type="datetimeFigureOut">
              <a:rPr lang="en-US" smtClean="0"/>
              <a:t>11/2/2016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5B8F48-3E2E-4878-A211-D17FA233618F}" type="slidenum">
              <a:rPr lang="en-US" smtClean="0"/>
              <a:t>‹#›</a:t>
            </a:fld>
            <a:endParaRPr lang="en-US"/>
          </a:p>
        </p:txBody>
      </p:sp>
    </p:spTree>
    <p:extLst>
      <p:ext uri="{BB962C8B-B14F-4D97-AF65-F5344CB8AC3E}">
        <p14:creationId xmlns:p14="http://schemas.microsoft.com/office/powerpoint/2010/main" val="3796754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99D4AAB-EF2D-478F-8D48-47D347EBCA24}" type="datetimeFigureOut">
              <a:rPr lang="en-US" smtClean="0"/>
              <a:t>11/2/2016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5B8F48-3E2E-4878-A211-D17FA233618F}" type="slidenum">
              <a:rPr lang="en-US" smtClean="0"/>
              <a:t>‹#›</a:t>
            </a:fld>
            <a:endParaRPr lang="en-US"/>
          </a:p>
        </p:txBody>
      </p:sp>
    </p:spTree>
    <p:extLst>
      <p:ext uri="{BB962C8B-B14F-4D97-AF65-F5344CB8AC3E}">
        <p14:creationId xmlns:p14="http://schemas.microsoft.com/office/powerpoint/2010/main" val="3908064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9D4AAB-EF2D-478F-8D48-47D347EBCA24}" type="datetimeFigureOut">
              <a:rPr lang="en-US" smtClean="0"/>
              <a:t>11/2/2016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5B8F48-3E2E-4878-A211-D17FA233618F}" type="slidenum">
              <a:rPr lang="en-US" smtClean="0"/>
              <a:t>‹#›</a:t>
            </a:fld>
            <a:endParaRPr lang="en-US"/>
          </a:p>
        </p:txBody>
      </p:sp>
    </p:spTree>
    <p:extLst>
      <p:ext uri="{BB962C8B-B14F-4D97-AF65-F5344CB8AC3E}">
        <p14:creationId xmlns:p14="http://schemas.microsoft.com/office/powerpoint/2010/main" val="1558005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9D4AAB-EF2D-478F-8D48-47D347EBCA24}"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5B8F48-3E2E-4878-A211-D17FA233618F}" type="slidenum">
              <a:rPr lang="en-US" smtClean="0"/>
              <a:t>‹#›</a:t>
            </a:fld>
            <a:endParaRPr lang="en-US"/>
          </a:p>
        </p:txBody>
      </p:sp>
    </p:spTree>
    <p:extLst>
      <p:ext uri="{BB962C8B-B14F-4D97-AF65-F5344CB8AC3E}">
        <p14:creationId xmlns:p14="http://schemas.microsoft.com/office/powerpoint/2010/main" val="1705249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9D4AAB-EF2D-478F-8D48-47D347EBCA24}"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5B8F48-3E2E-4878-A211-D17FA233618F}" type="slidenum">
              <a:rPr lang="en-US" smtClean="0"/>
              <a:t>‹#›</a:t>
            </a:fld>
            <a:endParaRPr lang="en-US"/>
          </a:p>
        </p:txBody>
      </p:sp>
    </p:spTree>
    <p:extLst>
      <p:ext uri="{BB962C8B-B14F-4D97-AF65-F5344CB8AC3E}">
        <p14:creationId xmlns:p14="http://schemas.microsoft.com/office/powerpoint/2010/main" val="48655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199D4AAB-EF2D-478F-8D48-47D347EBCA24}" type="datetimeFigureOut">
              <a:rPr lang="en-US" smtClean="0"/>
              <a:t>11/2/2016</a:t>
            </a:fld>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F5B8F48-3E2E-4878-A211-D17FA233618F}" type="slidenum">
              <a:rPr lang="en-US" smtClean="0"/>
              <a:t>‹#›</a:t>
            </a:fld>
            <a:endParaRPr lang="en-US"/>
          </a:p>
        </p:txBody>
      </p:sp>
    </p:spTree>
    <p:extLst>
      <p:ext uri="{BB962C8B-B14F-4D97-AF65-F5344CB8AC3E}">
        <p14:creationId xmlns:p14="http://schemas.microsoft.com/office/powerpoint/2010/main" val="8667348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00676" y="1481959"/>
            <a:ext cx="9001462" cy="4855779"/>
          </a:xfrm>
        </p:spPr>
        <p:txBody>
          <a:bodyPr>
            <a:normAutofit/>
          </a:bodyPr>
          <a:lstStyle/>
          <a:p>
            <a:pPr algn="l"/>
            <a:r>
              <a:rPr lang="en-US" sz="2800" dirty="0" smtClean="0"/>
              <a:t>From the Dark Age of Greece came oral epic poetry that served as the raw material for Homer’s sophisticated epics, the </a:t>
            </a:r>
            <a:r>
              <a:rPr lang="en-US" sz="2800" i="1" dirty="0" smtClean="0"/>
              <a:t>Iliad</a:t>
            </a:r>
            <a:r>
              <a:rPr lang="en-US" sz="2800" dirty="0" smtClean="0"/>
              <a:t> and the </a:t>
            </a:r>
            <a:r>
              <a:rPr lang="en-US" sz="2800" i="1" dirty="0" smtClean="0"/>
              <a:t>Odyssey</a:t>
            </a:r>
            <a:r>
              <a:rPr lang="en-US" sz="2800" dirty="0" smtClean="0"/>
              <a:t>.  These two works deal, respectively, with the Greek conquest of Troy and the wanderings of the hero Odysseus after the Trojan War.  The Homeric epics convey such values of ancient Greek culture as physical bravery, skill, honor, reverence for the gods, and intelligence.</a:t>
            </a:r>
            <a:endParaRPr lang="en-US" sz="2800" dirty="0"/>
          </a:p>
        </p:txBody>
      </p:sp>
      <p:sp>
        <p:nvSpPr>
          <p:cNvPr id="4" name="Title 1"/>
          <p:cNvSpPr txBox="1">
            <a:spLocks/>
          </p:cNvSpPr>
          <p:nvPr/>
        </p:nvSpPr>
        <p:spPr>
          <a:xfrm>
            <a:off x="824526" y="0"/>
            <a:ext cx="10353761" cy="132632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8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en-US" smtClean="0"/>
              <a:t>The Epic</a:t>
            </a:r>
            <a:endParaRPr lang="en-US" dirty="0"/>
          </a:p>
        </p:txBody>
      </p:sp>
    </p:spTree>
    <p:extLst>
      <p:ext uri="{BB962C8B-B14F-4D97-AF65-F5344CB8AC3E}">
        <p14:creationId xmlns:p14="http://schemas.microsoft.com/office/powerpoint/2010/main" val="3551420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Lyric Poetry</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t>Of all the genres of Greek literature, lyric poetry loses the most in translation.  Specifically, it loses its musical quality—lyric originally meant “sung to the lyre.”  Nevertheless, Greek lyric poets like Sappho influenced the Roman poets and still influence today’s writers.</a:t>
            </a:r>
            <a:endParaRPr lang="en-US" sz="3200" dirty="0"/>
          </a:p>
        </p:txBody>
      </p:sp>
    </p:spTree>
    <p:extLst>
      <p:ext uri="{BB962C8B-B14F-4D97-AF65-F5344CB8AC3E}">
        <p14:creationId xmlns:p14="http://schemas.microsoft.com/office/powerpoint/2010/main" val="1870803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6" y="0"/>
            <a:ext cx="10353761" cy="1326321"/>
          </a:xfrm>
        </p:spPr>
        <p:txBody>
          <a:bodyPr/>
          <a:lstStyle/>
          <a:p>
            <a:r>
              <a:rPr lang="en-US" dirty="0" smtClean="0"/>
              <a:t>Philosophy</a:t>
            </a:r>
            <a:endParaRPr lang="en-US" dirty="0"/>
          </a:p>
        </p:txBody>
      </p:sp>
      <p:sp>
        <p:nvSpPr>
          <p:cNvPr id="3" name="Content Placeholder 2"/>
          <p:cNvSpPr>
            <a:spLocks noGrp="1"/>
          </p:cNvSpPr>
          <p:nvPr>
            <p:ph idx="1"/>
          </p:nvPr>
        </p:nvSpPr>
        <p:spPr>
          <a:xfrm>
            <a:off x="913795" y="1326321"/>
            <a:ext cx="10353762" cy="5106010"/>
          </a:xfrm>
        </p:spPr>
        <p:txBody>
          <a:bodyPr>
            <a:normAutofit/>
          </a:bodyPr>
          <a:lstStyle/>
          <a:p>
            <a:pPr marL="0" indent="0">
              <a:buNone/>
            </a:pPr>
            <a:r>
              <a:rPr lang="en-US" dirty="0" smtClean="0"/>
              <a:t>In the fifth century B.C., the philosopher Socrates developed a method of uncovering truth by asking probing questions.  Socrates’ most famous follower was Plato, who recorded the dialogues that show his master practicing the Socratic method.  Plato’s vision of a realm of changeless, perfect forms that are imperfectly reflected in this world attracted some of the finest minds of later generations.  Aristotle, Plato’s most famous student, pioneered in developing logic, zoology, psychology, and many other arts and sciences.  His work was a dominant force in Western culture for almost 2,000 years and still influences philosophy.  </a:t>
            </a:r>
          </a:p>
          <a:p>
            <a:pPr marL="0" indent="0">
              <a:buNone/>
            </a:pPr>
            <a:endParaRPr lang="en-US" dirty="0"/>
          </a:p>
          <a:p>
            <a:pPr marL="0" indent="0">
              <a:buNone/>
            </a:pPr>
            <a:r>
              <a:rPr lang="en-US" dirty="0"/>
              <a:t>The Romans admired Greek philosophy and helped make it the basis for Western thought (which includes ideas that spread to America).  In fact, some scholars have half-humorously referred to the Western philosophical tradition as a 2500-year disagreement between Plato and Aristotle!  </a:t>
            </a:r>
          </a:p>
          <a:p>
            <a:pPr marL="0" indent="0">
              <a:buNone/>
            </a:pPr>
            <a:endParaRPr lang="en-US" dirty="0"/>
          </a:p>
        </p:txBody>
      </p:sp>
    </p:spTree>
    <p:extLst>
      <p:ext uri="{BB962C8B-B14F-4D97-AF65-F5344CB8AC3E}">
        <p14:creationId xmlns:p14="http://schemas.microsoft.com/office/powerpoint/2010/main" val="2947799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0"/>
            <a:ext cx="10353761" cy="1326321"/>
          </a:xfrm>
        </p:spPr>
        <p:txBody>
          <a:bodyPr/>
          <a:lstStyle/>
          <a:p>
            <a:r>
              <a:rPr lang="en-US" dirty="0" smtClean="0"/>
              <a:t>Tragedy</a:t>
            </a:r>
            <a:endParaRPr lang="en-US" dirty="0"/>
          </a:p>
        </p:txBody>
      </p:sp>
      <p:sp>
        <p:nvSpPr>
          <p:cNvPr id="3" name="Content Placeholder 2"/>
          <p:cNvSpPr>
            <a:spLocks noGrp="1"/>
          </p:cNvSpPr>
          <p:nvPr>
            <p:ph idx="1"/>
          </p:nvPr>
        </p:nvSpPr>
        <p:spPr>
          <a:xfrm>
            <a:off x="913795" y="1056289"/>
            <a:ext cx="10353762" cy="5565227"/>
          </a:xfrm>
        </p:spPr>
        <p:txBody>
          <a:bodyPr>
            <a:normAutofit/>
          </a:bodyPr>
          <a:lstStyle/>
          <a:p>
            <a:pPr marL="0" indent="0">
              <a:buNone/>
            </a:pPr>
            <a:r>
              <a:rPr lang="en-US" dirty="0" smtClean="0"/>
              <a:t>Greek drama developed in connection with religious rituals and reached its peak in fifth-century Athens.  Tragedies, which chronicled the downfall of a noble person, raised difficult questions about justice, evil, and the reasons for human suffering.  In keeping with its religious origin, tragedy provided an emotional rather than a philosophical resolution for the questions it raised.</a:t>
            </a:r>
          </a:p>
          <a:p>
            <a:pPr marL="0" indent="0">
              <a:buNone/>
            </a:pPr>
            <a:endParaRPr lang="en-US" dirty="0"/>
          </a:p>
          <a:p>
            <a:pPr marL="0" indent="0">
              <a:buNone/>
            </a:pPr>
            <a:r>
              <a:rPr lang="en-US" dirty="0" smtClean="0"/>
              <a:t>As a means of making the audience feel purged or cleansed, Greek tragedy aroused in them the powerful emotions of pity for the tragic hero and awe for his or her fate.</a:t>
            </a:r>
          </a:p>
          <a:p>
            <a:pPr marL="0" indent="0">
              <a:buNone/>
            </a:pPr>
            <a:endParaRPr lang="en-US" dirty="0"/>
          </a:p>
          <a:p>
            <a:pPr marL="0" indent="0">
              <a:buNone/>
            </a:pPr>
            <a:r>
              <a:rPr lang="en-US" dirty="0" smtClean="0"/>
              <a:t>In order of birth, the three greatest Greek tragedians are Aeschylus, Sophocles, who wrote Oedipus the King; and Euripides.  Although the surviving Greek tragedies are among the best works of world literature, we have available only a small percentage of the dramas these men actually wrote.</a:t>
            </a:r>
            <a:endParaRPr lang="en-US" dirty="0"/>
          </a:p>
        </p:txBody>
      </p:sp>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backgroundRemoval t="1365" b="98294" l="0" r="100000"/>
                    </a14:imgEffect>
                  </a14:imgLayer>
                </a14:imgProps>
              </a:ext>
              <a:ext uri="{28A0092B-C50C-407E-A947-70E740481C1C}">
                <a14:useLocalDpi xmlns:a14="http://schemas.microsoft.com/office/drawing/2010/main" val="0"/>
              </a:ext>
            </a:extLst>
          </a:blip>
          <a:stretch>
            <a:fillRect/>
          </a:stretch>
        </p:blipFill>
        <p:spPr>
          <a:xfrm>
            <a:off x="10760149" y="2145118"/>
            <a:ext cx="1219200" cy="1219200"/>
          </a:xfrm>
          <a:prstGeom prst="rect">
            <a:avLst/>
          </a:prstGeom>
        </p:spPr>
      </p:pic>
    </p:spTree>
    <p:extLst>
      <p:ext uri="{BB962C8B-B14F-4D97-AF65-F5344CB8AC3E}">
        <p14:creationId xmlns:p14="http://schemas.microsoft.com/office/powerpoint/2010/main" val="2827702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8360" y="125507"/>
            <a:ext cx="10353761" cy="1326321"/>
          </a:xfrm>
        </p:spPr>
        <p:txBody>
          <a:bodyPr/>
          <a:lstStyle/>
          <a:p>
            <a:r>
              <a:rPr lang="en-US" dirty="0" smtClean="0"/>
              <a:t>The Morality of Music</a:t>
            </a:r>
            <a:endParaRPr lang="en-US" dirty="0"/>
          </a:p>
        </p:txBody>
      </p:sp>
      <p:sp>
        <p:nvSpPr>
          <p:cNvPr id="3" name="Content Placeholder 2"/>
          <p:cNvSpPr>
            <a:spLocks noGrp="1"/>
          </p:cNvSpPr>
          <p:nvPr>
            <p:ph idx="1"/>
          </p:nvPr>
        </p:nvSpPr>
        <p:spPr>
          <a:xfrm>
            <a:off x="311123" y="1451828"/>
            <a:ext cx="8011996" cy="4975816"/>
          </a:xfrm>
        </p:spPr>
        <p:txBody>
          <a:bodyPr>
            <a:noAutofit/>
          </a:bodyPr>
          <a:lstStyle/>
          <a:p>
            <a:pPr marL="0" indent="0">
              <a:buNone/>
            </a:pPr>
            <a:r>
              <a:rPr lang="en-US" sz="2800" dirty="0" smtClean="0"/>
              <a:t>When rock-and-roll exploded onto the scene in the 1950s, some people claimed it was immoral and should be banned.  They argued that the “wild” rhythms of rock would encourage wild behavior.  A similar debate about the morality of music took place more than 2000 years ago in ancient Greece.  This debate, however, focused on Greek musical scales, called modes, rather than on rhythms.</a:t>
            </a:r>
            <a:endParaRPr lang="en-US" sz="28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43224" y="2004802"/>
            <a:ext cx="3155371" cy="3155371"/>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943160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61609" y="301337"/>
            <a:ext cx="6913766" cy="3075707"/>
          </a:xfrm>
        </p:spPr>
        <p:txBody>
          <a:bodyPr>
            <a:normAutofit fontScale="77500" lnSpcReduction="20000"/>
          </a:bodyPr>
          <a:lstStyle/>
          <a:p>
            <a:pPr marL="0" indent="0">
              <a:buNone/>
            </a:pPr>
            <a:r>
              <a:rPr lang="en-US" sz="2900" dirty="0" smtClean="0"/>
              <a:t>Scales and modes are sets of notes that are separated by definite intervals.  Each Greek mode had seven notes.  Also, the names of the modes were associated with groups and regions.  The Dorian mode, for instance, was linked with the </a:t>
            </a:r>
            <a:r>
              <a:rPr lang="en-US" sz="2900" dirty="0" err="1" smtClean="0"/>
              <a:t>Dorians</a:t>
            </a:r>
            <a:r>
              <a:rPr lang="en-US" sz="2900" dirty="0" smtClean="0"/>
              <a:t>, a tribe that had conquered part of mainland Greece.  The Lydian mode was linked with Lydia, a western kingdom in ancient Asia Minor.</a:t>
            </a:r>
          </a:p>
          <a:p>
            <a:pPr marL="0" indent="0">
              <a:buNone/>
            </a:pPr>
            <a:endParaRPr lang="en-US" dirty="0" smtClean="0"/>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5650" y="3582741"/>
            <a:ext cx="4262005" cy="26388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4"/>
          <p:cNvSpPr/>
          <p:nvPr/>
        </p:nvSpPr>
        <p:spPr>
          <a:xfrm>
            <a:off x="772392" y="3193989"/>
            <a:ext cx="6096000" cy="3416320"/>
          </a:xfrm>
          <a:prstGeom prst="rect">
            <a:avLst/>
          </a:prstGeom>
        </p:spPr>
        <p:txBody>
          <a:bodyPr>
            <a:spAutoFit/>
          </a:bodyPr>
          <a:lstStyle/>
          <a:p>
            <a:r>
              <a:rPr lang="en-US" sz="2400" dirty="0"/>
              <a:t>These regions and the modes named for them had definite meanings for the Greeks.  The Dorian mode, linked with a warlike area, was regarded as strong and manly.  Songs composed in this mode were suitable for inspiring soldiers.  By contrast, songs in the Lydian mode—named for Lydia—viewed as a corrupt place—were suitable for </a:t>
            </a:r>
            <a:r>
              <a:rPr lang="en-US" sz="2400" dirty="0" smtClean="0"/>
              <a:t>feasts.</a:t>
            </a:r>
            <a:endParaRPr lang="en-US" sz="24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846" y="457200"/>
            <a:ext cx="3512005" cy="23337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068301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0277" y="488373"/>
            <a:ext cx="10353762" cy="6026727"/>
          </a:xfrm>
        </p:spPr>
        <p:txBody>
          <a:bodyPr>
            <a:noAutofit/>
          </a:bodyPr>
          <a:lstStyle/>
          <a:p>
            <a:pPr marL="0" indent="0">
              <a:buNone/>
            </a:pPr>
            <a:r>
              <a:rPr lang="en-US" sz="2800" dirty="0" smtClean="0"/>
              <a:t>In Book III of the </a:t>
            </a:r>
            <a:r>
              <a:rPr lang="en-US" sz="2800" i="1" dirty="0" smtClean="0"/>
              <a:t>Republic </a:t>
            </a:r>
            <a:r>
              <a:rPr lang="en-US" sz="2800" dirty="0" smtClean="0"/>
              <a:t>(c. 360 B. C.), the Greek philosopher Plato joined the debate about music.  He warned against the influence of the Lydian mode, which seems to have been the rock music of its time.  Plato banned these songs from his ideal republic because they made men “soft” and encouraged “drinking.”  He favored the Dorian mode, which was “warlike” and sounded “the note or accent which a brave man utters in the hour of danger…”</a:t>
            </a:r>
          </a:p>
          <a:p>
            <a:pPr marL="0" indent="0">
              <a:buNone/>
            </a:pPr>
            <a:endParaRPr lang="en-US" sz="2800" dirty="0"/>
          </a:p>
          <a:p>
            <a:pPr marL="0" indent="0">
              <a:buNone/>
            </a:pPr>
            <a:r>
              <a:rPr lang="en-US" sz="2800" dirty="0" smtClean="0"/>
              <a:t>If he were alive today, what would Plato say about heavy metal, hip hop, or rap?</a:t>
            </a:r>
            <a:endParaRPr lang="en-US" sz="2800" dirty="0"/>
          </a:p>
        </p:txBody>
      </p:sp>
    </p:spTree>
    <p:extLst>
      <p:ext uri="{BB962C8B-B14F-4D97-AF65-F5344CB8AC3E}">
        <p14:creationId xmlns:p14="http://schemas.microsoft.com/office/powerpoint/2010/main" val="385393939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TM04033921[[fn=Damask]]</Template>
  <TotalTime>60</TotalTime>
  <Words>765</Words>
  <Application>Microsoft Office PowerPoint</Application>
  <PresentationFormat>Widescreen</PresentationFormat>
  <Paragraphs>21</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Bookman Old Style</vt:lpstr>
      <vt:lpstr>Rockwell</vt:lpstr>
      <vt:lpstr>Damask</vt:lpstr>
      <vt:lpstr>PowerPoint Presentation</vt:lpstr>
      <vt:lpstr>Lyric Poetry</vt:lpstr>
      <vt:lpstr>Philosophy</vt:lpstr>
      <vt:lpstr>Tragedy</vt:lpstr>
      <vt:lpstr>The Morality of Music</vt:lpstr>
      <vt:lpstr>PowerPoint Presentation</vt:lpstr>
      <vt:lpstr>PowerPoint Presentation</vt:lpstr>
    </vt:vector>
  </TitlesOfParts>
  <Company>Onslow County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Marsha Covert</dc:creator>
  <cp:lastModifiedBy>Marsha Covert</cp:lastModifiedBy>
  <cp:revision>6</cp:revision>
  <dcterms:created xsi:type="dcterms:W3CDTF">2016-11-02T17:22:08Z</dcterms:created>
  <dcterms:modified xsi:type="dcterms:W3CDTF">2016-11-02T20:18:58Z</dcterms:modified>
</cp:coreProperties>
</file>